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321" r:id="rId2"/>
    <p:sldId id="429" r:id="rId3"/>
    <p:sldId id="308" r:id="rId4"/>
    <p:sldId id="266" r:id="rId5"/>
    <p:sldId id="387" r:id="rId6"/>
    <p:sldId id="389" r:id="rId7"/>
    <p:sldId id="388" r:id="rId8"/>
    <p:sldId id="359" r:id="rId9"/>
    <p:sldId id="358" r:id="rId10"/>
    <p:sldId id="420" r:id="rId11"/>
    <p:sldId id="360" r:id="rId12"/>
    <p:sldId id="361" r:id="rId13"/>
    <p:sldId id="448" r:id="rId14"/>
    <p:sldId id="431" r:id="rId15"/>
    <p:sldId id="432" r:id="rId16"/>
    <p:sldId id="258" r:id="rId17"/>
    <p:sldId id="273" r:id="rId18"/>
    <p:sldId id="421" r:id="rId19"/>
    <p:sldId id="269" r:id="rId20"/>
    <p:sldId id="423" r:id="rId21"/>
    <p:sldId id="322" r:id="rId22"/>
  </p:sldIdLst>
  <p:sldSz cx="9144000" cy="5143500" type="screen16x9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AEEE"/>
    <a:srgbClr val="FE9800"/>
    <a:srgbClr val="72CD4F"/>
    <a:srgbClr val="F3F3F3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45" autoAdjust="0"/>
    <p:restoredTop sz="94731" autoAdjust="0"/>
  </p:normalViewPr>
  <p:slideViewPr>
    <p:cSldViewPr>
      <p:cViewPr>
        <p:scale>
          <a:sx n="124" d="100"/>
          <a:sy n="124" d="100"/>
        </p:scale>
        <p:origin x="-1296" y="-870"/>
      </p:cViewPr>
      <p:guideLst>
        <p:guide orient="horz" pos="1665"/>
        <p:guide pos="29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D1ED5F-AB97-47B5-9F7B-ACDF41A6E0FD}" type="datetimeFigureOut">
              <a:rPr lang="zh-CN" altLang="en-US" smtClean="0"/>
              <a:t>2019-4-26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36312-6A05-4643-B813-780AEBCA54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656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cxnSp>
        <p:nvCxnSpPr>
          <p:cNvPr id="3" name="直接连接符 2"/>
          <p:cNvCxnSpPr/>
          <p:nvPr userDrawn="1"/>
        </p:nvCxnSpPr>
        <p:spPr>
          <a:xfrm>
            <a:off x="755576" y="625398"/>
            <a:ext cx="784887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 userDrawn="1"/>
        </p:nvGrpSpPr>
        <p:grpSpPr>
          <a:xfrm>
            <a:off x="251520" y="208003"/>
            <a:ext cx="432048" cy="419531"/>
            <a:chOff x="298460" y="987574"/>
            <a:chExt cx="288032" cy="279687"/>
          </a:xfrm>
        </p:grpSpPr>
        <p:sp>
          <p:nvSpPr>
            <p:cNvPr id="5" name="矩形 4"/>
            <p:cNvSpPr/>
            <p:nvPr/>
          </p:nvSpPr>
          <p:spPr>
            <a:xfrm>
              <a:off x="298460" y="987574"/>
              <a:ext cx="216024" cy="216024"/>
            </a:xfrm>
            <a:prstGeom prst="rect">
              <a:avLst/>
            </a:prstGeom>
            <a:noFill/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406472" y="1087241"/>
              <a:ext cx="180020" cy="1800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2019-4-26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fade/>
    <p:sndAc>
      <p:endSnd/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2019-4-26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fade/>
    <p:sndAc>
      <p:endSnd/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2019-4-26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fade/>
    <p:sndAc>
      <p:endSnd/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2019-4-26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fade/>
    <p:sndAc>
      <p:endSnd/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2019-4-26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>
    <p:fade/>
    <p:sndAc>
      <p:endSnd/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0.xml"/><Relationship Id="rId5" Type="http://schemas.openxmlformats.org/officeDocument/2006/relationships/slide" Target="slide19.xml"/><Relationship Id="rId4" Type="http://schemas.openxmlformats.org/officeDocument/2006/relationships/slide" Target="slide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hyperlink" Target="&#24191;&#19996;&#31185;&#23398;&#25216;&#26415;&#32844;&#19994;&#23398;&#38498;&#23398;&#29983;&#23398;&#31821;&#31649;&#29702;&#35268;&#23450;&#65288;&#31908;&#31185;&#32844;&#38498;&#38498;&#23383;&#12304;2018&#12305;132&#21495;&#65289;.PDF" TargetMode="External"/><Relationship Id="rId7" Type="http://schemas.openxmlformats.org/officeDocument/2006/relationships/slide" Target="slide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5" Type="http://schemas.openxmlformats.org/officeDocument/2006/relationships/slide" Target="slide4.xml"/><Relationship Id="rId10" Type="http://schemas.openxmlformats.org/officeDocument/2006/relationships/slide" Target="slide12.xml"/><Relationship Id="rId4" Type="http://schemas.openxmlformats.org/officeDocument/2006/relationships/image" Target="../media/image3.jpeg"/><Relationship Id="rId9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La Partida - 小提琴吉他和长笛合奏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2520" y="51470"/>
            <a:ext cx="339502" cy="339502"/>
          </a:xfrm>
          <a:prstGeom prst="rect">
            <a:avLst/>
          </a:prstGeom>
        </p:spPr>
      </p:pic>
      <p:sp>
        <p:nvSpPr>
          <p:cNvPr id="2" name="Text Box 58"/>
          <p:cNvSpPr txBox="1">
            <a:spLocks noChangeArrowheads="1"/>
          </p:cNvSpPr>
          <p:nvPr/>
        </p:nvSpPr>
        <p:spPr bwMode="auto">
          <a:xfrm>
            <a:off x="1224915" y="1339850"/>
            <a:ext cx="7245350" cy="1176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7200" dirty="0" smtClean="0">
                <a:solidFill>
                  <a:schemeClr val="accent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教学制度微课堂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2203167" y="2624818"/>
            <a:ext cx="4896544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2203167" y="3626665"/>
            <a:ext cx="4896544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35"/>
          <p:cNvSpPr txBox="1"/>
          <p:nvPr/>
        </p:nvSpPr>
        <p:spPr>
          <a:xfrm>
            <a:off x="2560320" y="2794000"/>
            <a:ext cx="4182745" cy="664210"/>
          </a:xfrm>
          <a:prstGeom prst="rect">
            <a:avLst/>
          </a:prstGeom>
          <a:noFill/>
        </p:spPr>
        <p:txBody>
          <a:bodyPr wrap="square" rtlCol="0">
            <a:prstTxWarp prst="textSlantUp">
              <a:avLst/>
            </a:prstTxWarp>
            <a:spAutoFit/>
          </a:bodyPr>
          <a:lstStyle/>
          <a:p>
            <a:pPr algn="l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教你避开那些年踩过的雷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:fade/>
        <p:sndAc>
          <p:endSnd/>
        </p:sndAc>
      </p:transition>
    </mc:Choice>
    <mc:Fallback xmlns="">
      <p:transition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823322" y="205624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保留学籍及复学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899160" y="746125"/>
            <a:ext cx="7345680" cy="299339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197260" y="725185"/>
            <a:ext cx="6750750" cy="29889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保留学籍：</a:t>
            </a:r>
          </a:p>
          <a:p>
            <a:pPr algn="just">
              <a:lnSpc>
                <a:spcPct val="120000"/>
              </a:lnSpc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、在校生应征入伍，经批准后，保留学籍至退役后两年</a:t>
            </a:r>
          </a:p>
          <a:p>
            <a:pPr algn="just">
              <a:lnSpc>
                <a:spcPct val="120000"/>
              </a:lnSpc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、跨校联合培养</a:t>
            </a:r>
          </a:p>
          <a:p>
            <a:pPr algn="just">
              <a:lnSpc>
                <a:spcPct val="120000"/>
              </a:lnSpc>
            </a:pP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复学情况：</a:t>
            </a:r>
          </a:p>
          <a:p>
            <a:pPr algn="just">
              <a:lnSpc>
                <a:spcPct val="120000"/>
              </a:lnSpc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、参军退役学生</a:t>
            </a:r>
          </a:p>
          <a:p>
            <a:pPr algn="just">
              <a:lnSpc>
                <a:spcPct val="120000"/>
              </a:lnSpc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、因伤病休学，经区（县）级以上医院诊断后，确认已恢复健康</a:t>
            </a:r>
          </a:p>
          <a:p>
            <a:pPr algn="just">
              <a:lnSpc>
                <a:spcPct val="120000"/>
              </a:lnSpc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、正常休学期满</a:t>
            </a:r>
          </a:p>
          <a:p>
            <a:pPr algn="just">
              <a:lnSpc>
                <a:spcPct val="12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复学时间：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休学申请表或保留学籍申请表规定时间内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93"/>
          <p:cNvSpPr/>
          <p:nvPr/>
        </p:nvSpPr>
        <p:spPr>
          <a:xfrm>
            <a:off x="861492" y="701313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3"/>
          <p:cNvSpPr/>
          <p:nvPr/>
        </p:nvSpPr>
        <p:spPr>
          <a:xfrm rot="10800000">
            <a:off x="7999646" y="3508177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5541645" y="3937635"/>
            <a:ext cx="2679065" cy="1043568"/>
            <a:chOff x="5152975" y="580895"/>
            <a:chExt cx="2636520" cy="1661547"/>
          </a:xfrm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任意多边形 6"/>
            <p:cNvSpPr/>
            <p:nvPr/>
          </p:nvSpPr>
          <p:spPr>
            <a:xfrm>
              <a:off x="5152975" y="580895"/>
              <a:ext cx="2636520" cy="1447800"/>
            </a:xfrm>
            <a:custGeom>
              <a:avLst/>
              <a:gdLst>
                <a:gd name="connsiteX0" fmla="*/ 0 w 2636520"/>
                <a:gd name="connsiteY0" fmla="*/ 0 h 1447800"/>
                <a:gd name="connsiteX1" fmla="*/ 2103122 w 2636520"/>
                <a:gd name="connsiteY1" fmla="*/ 0 h 1447800"/>
                <a:gd name="connsiteX2" fmla="*/ 2636520 w 2636520"/>
                <a:gd name="connsiteY2" fmla="*/ 723900 h 1447800"/>
                <a:gd name="connsiteX3" fmla="*/ 2103122 w 2636520"/>
                <a:gd name="connsiteY3" fmla="*/ 1447800 h 1447800"/>
                <a:gd name="connsiteX4" fmla="*/ 0 w 2636520"/>
                <a:gd name="connsiteY4" fmla="*/ 1447800 h 1447800"/>
                <a:gd name="connsiteX5" fmla="*/ 0 w 2636520"/>
                <a:gd name="connsiteY5" fmla="*/ 1442632 h 1447800"/>
                <a:gd name="connsiteX6" fmla="*/ 529590 w 2636520"/>
                <a:gd name="connsiteY6" fmla="*/ 723900 h 1447800"/>
                <a:gd name="connsiteX7" fmla="*/ 0 w 2636520"/>
                <a:gd name="connsiteY7" fmla="*/ 5168 h 144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6520" h="1447800">
                  <a:moveTo>
                    <a:pt x="0" y="0"/>
                  </a:moveTo>
                  <a:lnTo>
                    <a:pt x="2103122" y="0"/>
                  </a:lnTo>
                  <a:lnTo>
                    <a:pt x="2636520" y="723900"/>
                  </a:lnTo>
                  <a:lnTo>
                    <a:pt x="2103122" y="1447800"/>
                  </a:lnTo>
                  <a:lnTo>
                    <a:pt x="0" y="1447800"/>
                  </a:lnTo>
                  <a:lnTo>
                    <a:pt x="0" y="1442632"/>
                  </a:lnTo>
                  <a:lnTo>
                    <a:pt x="529590" y="723900"/>
                  </a:lnTo>
                  <a:lnTo>
                    <a:pt x="0" y="5168"/>
                  </a:lnTo>
                  <a:close/>
                </a:path>
              </a:pathLst>
            </a:custGeom>
            <a:solidFill>
              <a:schemeClr val="accent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9" name="文本框 43"/>
            <p:cNvSpPr txBox="1"/>
            <p:nvPr/>
          </p:nvSpPr>
          <p:spPr>
            <a:xfrm>
              <a:off x="5685441" y="595468"/>
              <a:ext cx="1746578" cy="1646974"/>
            </a:xfrm>
            <a:prstGeom prst="rect">
              <a:avLst/>
            </a:prstGeom>
            <a:noFill/>
            <a:ln w="50800">
              <a:noFill/>
            </a:ln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复学学生毕业审核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按编入班级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的人才培养方案执行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20000"/>
                </a:lnSpc>
              </a:pPr>
              <a:endParaRPr lang="zh-CN" altLang="en-US" sz="1400" b="1" baseline="-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  <p:bldP spid="5" grpId="0" bldLvl="0" animBg="1"/>
      <p:bldP spid="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823322" y="205624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退学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899160" y="752475"/>
            <a:ext cx="5698490" cy="3781425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4" name="TextBox 3"/>
          <p:cNvSpPr txBox="1"/>
          <p:nvPr/>
        </p:nvSpPr>
        <p:spPr>
          <a:xfrm>
            <a:off x="963295" y="873760"/>
            <a:ext cx="5554980" cy="35394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（一）学业成绩未达到学校要求或在学校规定的学习年限内未完成学业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（二）</a:t>
            </a:r>
            <a:r>
              <a:rPr lang="zh-CN" altLang="en-US" sz="1600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休学、保留学籍期满，在学校规定期限内未提出复学申请</a:t>
            </a:r>
            <a:r>
              <a:rPr lang="zh-CN" altLang="en-US" sz="1600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或者申请复学经复查不合格</a:t>
            </a:r>
            <a:r>
              <a:rPr lang="zh-CN" altLang="en-US" sz="1600" u="sng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endParaRPr lang="zh-CN" altLang="en-US" sz="1600" u="sng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（三）经区（县）级以上医院或学校指定医院诊断，患有疾病或者意外伤残无法继续在校学习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（四）因病应休学而不休学，且在一学年内因病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缺课（包括病假）超过一学年总学时三分之</a:t>
            </a:r>
            <a:r>
              <a: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一者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（五）</a:t>
            </a:r>
            <a:r>
              <a:rPr lang="zh-CN" altLang="en-US" sz="1600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超过学校规定期限未注册而又无正当事由</a:t>
            </a:r>
            <a:r>
              <a:rPr lang="zh-CN" altLang="en-US" sz="1600" b="1" u="sng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（六）</a:t>
            </a:r>
            <a:r>
              <a:rPr lang="zh-CN" altLang="en-US" sz="1600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未经批准连续两周未参加学校规定的教学活动</a:t>
            </a:r>
            <a:r>
              <a:rPr lang="zh-CN" altLang="en-US" sz="1600" b="1" u="sng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endParaRPr lang="zh-CN" altLang="en-US" sz="1600" b="1" u="sng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（七）符合学业成绩预警中退学条件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（八） 本人申请退学，家长同意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</a:p>
        </p:txBody>
      </p:sp>
      <p:sp>
        <p:nvSpPr>
          <p:cNvPr id="5" name="矩形 93"/>
          <p:cNvSpPr/>
          <p:nvPr/>
        </p:nvSpPr>
        <p:spPr>
          <a:xfrm>
            <a:off x="861492" y="701313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3"/>
          <p:cNvSpPr/>
          <p:nvPr/>
        </p:nvSpPr>
        <p:spPr>
          <a:xfrm rot="10800000">
            <a:off x="6361346" y="4290497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左箭头 8">
            <a:hlinkClick r:id="rId3" action="ppaction://hlinksldjump"/>
          </p:cNvPr>
          <p:cNvSpPr/>
          <p:nvPr/>
        </p:nvSpPr>
        <p:spPr>
          <a:xfrm>
            <a:off x="8165465" y="4838065"/>
            <a:ext cx="360045" cy="2159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6"/>
          <p:cNvSpPr/>
          <p:nvPr/>
        </p:nvSpPr>
        <p:spPr bwMode="auto">
          <a:xfrm>
            <a:off x="7014845" y="1061720"/>
            <a:ext cx="1899285" cy="2766695"/>
          </a:xfrm>
          <a:custGeom>
            <a:avLst/>
            <a:gdLst>
              <a:gd name="T0" fmla="*/ 2932 w 5863"/>
              <a:gd name="T1" fmla="*/ 0 h 6999"/>
              <a:gd name="T2" fmla="*/ 5863 w 5863"/>
              <a:gd name="T3" fmla="*/ 2932 h 6999"/>
              <a:gd name="T4" fmla="*/ 5450 w 5863"/>
              <a:gd name="T5" fmla="*/ 4434 h 6999"/>
              <a:gd name="T6" fmla="*/ 2932 w 5863"/>
              <a:gd name="T7" fmla="*/ 6999 h 6999"/>
              <a:gd name="T8" fmla="*/ 414 w 5863"/>
              <a:gd name="T9" fmla="*/ 4434 h 6999"/>
              <a:gd name="T10" fmla="*/ 0 w 5863"/>
              <a:gd name="T11" fmla="*/ 2932 h 6999"/>
              <a:gd name="T12" fmla="*/ 2932 w 5863"/>
              <a:gd name="T13" fmla="*/ 0 h 6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63" h="6999">
                <a:moveTo>
                  <a:pt x="2932" y="0"/>
                </a:moveTo>
                <a:cubicBezTo>
                  <a:pt x="4550" y="0"/>
                  <a:pt x="5863" y="1313"/>
                  <a:pt x="5863" y="2932"/>
                </a:cubicBezTo>
                <a:cubicBezTo>
                  <a:pt x="5863" y="3480"/>
                  <a:pt x="5712" y="3994"/>
                  <a:pt x="5450" y="4434"/>
                </a:cubicBezTo>
                <a:cubicBezTo>
                  <a:pt x="5201" y="4840"/>
                  <a:pt x="3807" y="6359"/>
                  <a:pt x="2932" y="6999"/>
                </a:cubicBezTo>
                <a:cubicBezTo>
                  <a:pt x="2056" y="6359"/>
                  <a:pt x="663" y="4840"/>
                  <a:pt x="414" y="4434"/>
                </a:cubicBezTo>
                <a:cubicBezTo>
                  <a:pt x="151" y="3994"/>
                  <a:pt x="0" y="3480"/>
                  <a:pt x="0" y="2932"/>
                </a:cubicBezTo>
                <a:cubicBezTo>
                  <a:pt x="0" y="1313"/>
                  <a:pt x="1313" y="0"/>
                  <a:pt x="2932" y="0"/>
                </a:cubicBezTo>
                <a:close/>
              </a:path>
            </a:pathLst>
          </a:custGeom>
          <a:solidFill>
            <a:schemeClr val="accent1"/>
          </a:solidFill>
          <a:ln w="63500">
            <a:solidFill>
              <a:schemeClr val="bg1"/>
            </a:solidFill>
          </a:ln>
          <a:effectLst>
            <a:outerShdw blurRad="1905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68562" tIns="34281" rIns="68562" bIns="34281" numCol="1" anchor="t" anchorCtr="0" compatLnSpc="1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387590" y="1310640"/>
            <a:ext cx="129540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chemeClr val="bg1"/>
                </a:solidFill>
              </a:rPr>
              <a:t>申请休学、保留学籍、复学、退学等学籍异动的学生须及时办理相关手续，学籍异动的时间以教务处批准的时间为准</a:t>
            </a:r>
          </a:p>
        </p:txBody>
      </p: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  <p:bldP spid="5" grpId="0" bldLvl="0" animBg="1"/>
      <p:bldP spid="6" grpId="0" bldLvl="0" animBg="1"/>
      <p:bldP spid="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823322" y="205624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毕业与结业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899160" y="746125"/>
            <a:ext cx="7626350" cy="316484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963294" y="873760"/>
            <a:ext cx="7713161" cy="29915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在校生在学校规定年限内，修完教育教学计划规定内容，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成绩合格</a:t>
            </a:r>
            <a:r>
              <a:rPr lang="zh-CN" altLang="en-US" b="1" u="sng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b="1" u="sng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b="1" u="sng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达到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学校毕业要求的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，准予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，发给毕业证书，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未达到毕业要求的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准予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，发给结业证书</a:t>
            </a:r>
          </a:p>
          <a:p>
            <a:pPr algn="just">
              <a:lnSpc>
                <a:spcPct val="12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结业离校后，学生有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一次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向学院申请结业换毕业的机会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申请补考时间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第二年的三月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补考时间：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下一届相应课程的毕业前补考时间内进行，不单独组织补考</a:t>
            </a:r>
          </a:p>
          <a:p>
            <a:pPr algn="just">
              <a:lnSpc>
                <a:spcPct val="12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补考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合格则发给毕业证书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，毕业证书日期与发证日期一致。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不合格</a:t>
            </a:r>
            <a:r>
              <a:rPr lang="zh-CN" altLang="en-US" b="1" u="sng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者</a:t>
            </a:r>
            <a:endParaRPr lang="en-US" altLang="zh-CN" b="1" u="sng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b="1" u="sng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不再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安排补考，不换发毕业证书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93"/>
          <p:cNvSpPr/>
          <p:nvPr/>
        </p:nvSpPr>
        <p:spPr>
          <a:xfrm>
            <a:off x="861492" y="701313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3"/>
          <p:cNvSpPr/>
          <p:nvPr/>
        </p:nvSpPr>
        <p:spPr>
          <a:xfrm rot="10800000">
            <a:off x="8291111" y="3663752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左箭头 6">
            <a:hlinkClick r:id="rId3" action="ppaction://hlinksldjump"/>
          </p:cNvPr>
          <p:cNvSpPr/>
          <p:nvPr/>
        </p:nvSpPr>
        <p:spPr>
          <a:xfrm>
            <a:off x="8165465" y="4838065"/>
            <a:ext cx="360045" cy="2159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/>
      </p:par>
    </p:tnLst>
    <p:bldLst>
      <p:bldP spid="3" grpId="0" bldLvl="0" animBg="1"/>
      <p:bldP spid="4" grpId="0"/>
      <p:bldP spid="5" grpId="0" bldLvl="0" animBg="1"/>
      <p:bldP spid="6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823322" y="205624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学籍异动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899160" y="1236782"/>
            <a:ext cx="7626350" cy="145669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963295" y="1364417"/>
            <a:ext cx="7328535" cy="13284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更改姓名、内地身份证改港澳身份证的学生，须在每年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月向教务处提交申请。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尤其是毕业年级，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如未提交（或不及时提交）申请，会导致学信网的学籍信息与实际不一致，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大学生就业在线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将不能匹配学生信息，导致无法上报就业信息和就业方案。</a:t>
            </a:r>
          </a:p>
        </p:txBody>
      </p:sp>
      <p:sp>
        <p:nvSpPr>
          <p:cNvPr id="5" name="矩形 93"/>
          <p:cNvSpPr/>
          <p:nvPr/>
        </p:nvSpPr>
        <p:spPr>
          <a:xfrm>
            <a:off x="861492" y="1191970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3"/>
          <p:cNvSpPr/>
          <p:nvPr/>
        </p:nvSpPr>
        <p:spPr>
          <a:xfrm rot="10800000">
            <a:off x="8291746" y="2455784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791818"/>
            <a:ext cx="9144000" cy="9695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17"/>
          <p:cNvSpPr txBox="1"/>
          <p:nvPr/>
        </p:nvSpPr>
        <p:spPr>
          <a:xfrm>
            <a:off x="3337560" y="2014855"/>
            <a:ext cx="394081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其他事项说明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3491880" y="1149122"/>
            <a:ext cx="414516" cy="414516"/>
            <a:chOff x="3543574" y="4265651"/>
            <a:chExt cx="414516" cy="414516"/>
          </a:xfrm>
        </p:grpSpPr>
        <p:sp>
          <p:nvSpPr>
            <p:cNvPr id="44" name="椭圆 43"/>
            <p:cNvSpPr/>
            <p:nvPr/>
          </p:nvSpPr>
          <p:spPr>
            <a:xfrm>
              <a:off x="3543574" y="4265651"/>
              <a:ext cx="414516" cy="414516"/>
            </a:xfrm>
            <a:prstGeom prst="ellipse">
              <a:avLst/>
            </a:prstGeom>
            <a:solidFill>
              <a:schemeClr val="accent1"/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25400" dir="13500000">
                <a:srgbClr val="000000">
                  <a:alpha val="43137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3629640" y="4325788"/>
              <a:ext cx="259976" cy="261734"/>
              <a:chOff x="5042691" y="2273922"/>
              <a:chExt cx="702937" cy="707690"/>
            </a:xfrm>
            <a:solidFill>
              <a:schemeClr val="bg1"/>
            </a:solidFill>
          </p:grpSpPr>
          <p:sp>
            <p:nvSpPr>
              <p:cNvPr id="74" name="Freeform 12"/>
              <p:cNvSpPr/>
              <p:nvPr/>
            </p:nvSpPr>
            <p:spPr bwMode="auto">
              <a:xfrm>
                <a:off x="5284806" y="2789968"/>
                <a:ext cx="460822" cy="191644"/>
              </a:xfrm>
              <a:custGeom>
                <a:avLst/>
                <a:gdLst>
                  <a:gd name="T0" fmla="*/ 25 w 533"/>
                  <a:gd name="T1" fmla="*/ 165 h 222"/>
                  <a:gd name="T2" fmla="*/ 158 w 533"/>
                  <a:gd name="T3" fmla="*/ 165 h 222"/>
                  <a:gd name="T4" fmla="*/ 158 w 533"/>
                  <a:gd name="T5" fmla="*/ 108 h 222"/>
                  <a:gd name="T6" fmla="*/ 184 w 533"/>
                  <a:gd name="T7" fmla="*/ 83 h 222"/>
                  <a:gd name="T8" fmla="*/ 317 w 533"/>
                  <a:gd name="T9" fmla="*/ 83 h 222"/>
                  <a:gd name="T10" fmla="*/ 317 w 533"/>
                  <a:gd name="T11" fmla="*/ 25 h 222"/>
                  <a:gd name="T12" fmla="*/ 343 w 533"/>
                  <a:gd name="T13" fmla="*/ 0 h 222"/>
                  <a:gd name="T14" fmla="*/ 533 w 533"/>
                  <a:gd name="T15" fmla="*/ 0 h 222"/>
                  <a:gd name="T16" fmla="*/ 533 w 533"/>
                  <a:gd name="T17" fmla="*/ 32 h 222"/>
                  <a:gd name="T18" fmla="*/ 508 w 533"/>
                  <a:gd name="T19" fmla="*/ 57 h 222"/>
                  <a:gd name="T20" fmla="*/ 375 w 533"/>
                  <a:gd name="T21" fmla="*/ 57 h 222"/>
                  <a:gd name="T22" fmla="*/ 375 w 533"/>
                  <a:gd name="T23" fmla="*/ 114 h 222"/>
                  <a:gd name="T24" fmla="*/ 349 w 533"/>
                  <a:gd name="T25" fmla="*/ 140 h 222"/>
                  <a:gd name="T26" fmla="*/ 216 w 533"/>
                  <a:gd name="T27" fmla="*/ 140 h 222"/>
                  <a:gd name="T28" fmla="*/ 216 w 533"/>
                  <a:gd name="T29" fmla="*/ 197 h 222"/>
                  <a:gd name="T30" fmla="*/ 190 w 533"/>
                  <a:gd name="T31" fmla="*/ 222 h 222"/>
                  <a:gd name="T32" fmla="*/ 0 w 533"/>
                  <a:gd name="T33" fmla="*/ 222 h 222"/>
                  <a:gd name="T34" fmla="*/ 0 w 533"/>
                  <a:gd name="T35" fmla="*/ 191 h 222"/>
                  <a:gd name="T36" fmla="*/ 25 w 533"/>
                  <a:gd name="T37" fmla="*/ 165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33" h="222">
                    <a:moveTo>
                      <a:pt x="25" y="165"/>
                    </a:moveTo>
                    <a:cubicBezTo>
                      <a:pt x="158" y="165"/>
                      <a:pt x="158" y="165"/>
                      <a:pt x="158" y="165"/>
                    </a:cubicBezTo>
                    <a:cubicBezTo>
                      <a:pt x="158" y="108"/>
                      <a:pt x="158" y="108"/>
                      <a:pt x="158" y="108"/>
                    </a:cubicBezTo>
                    <a:cubicBezTo>
                      <a:pt x="158" y="94"/>
                      <a:pt x="170" y="83"/>
                      <a:pt x="184" y="83"/>
                    </a:cubicBezTo>
                    <a:cubicBezTo>
                      <a:pt x="317" y="83"/>
                      <a:pt x="317" y="83"/>
                      <a:pt x="317" y="83"/>
                    </a:cubicBezTo>
                    <a:cubicBezTo>
                      <a:pt x="317" y="25"/>
                      <a:pt x="317" y="25"/>
                      <a:pt x="317" y="25"/>
                    </a:cubicBezTo>
                    <a:cubicBezTo>
                      <a:pt x="317" y="11"/>
                      <a:pt x="329" y="0"/>
                      <a:pt x="343" y="0"/>
                    </a:cubicBezTo>
                    <a:cubicBezTo>
                      <a:pt x="533" y="0"/>
                      <a:pt x="533" y="0"/>
                      <a:pt x="533" y="0"/>
                    </a:cubicBezTo>
                    <a:cubicBezTo>
                      <a:pt x="533" y="32"/>
                      <a:pt x="533" y="32"/>
                      <a:pt x="533" y="32"/>
                    </a:cubicBezTo>
                    <a:cubicBezTo>
                      <a:pt x="533" y="46"/>
                      <a:pt x="522" y="57"/>
                      <a:pt x="508" y="57"/>
                    </a:cubicBezTo>
                    <a:cubicBezTo>
                      <a:pt x="375" y="57"/>
                      <a:pt x="375" y="57"/>
                      <a:pt x="375" y="57"/>
                    </a:cubicBezTo>
                    <a:cubicBezTo>
                      <a:pt x="375" y="114"/>
                      <a:pt x="375" y="114"/>
                      <a:pt x="375" y="114"/>
                    </a:cubicBezTo>
                    <a:cubicBezTo>
                      <a:pt x="375" y="128"/>
                      <a:pt x="363" y="140"/>
                      <a:pt x="349" y="140"/>
                    </a:cubicBezTo>
                    <a:cubicBezTo>
                      <a:pt x="216" y="140"/>
                      <a:pt x="216" y="140"/>
                      <a:pt x="216" y="140"/>
                    </a:cubicBezTo>
                    <a:cubicBezTo>
                      <a:pt x="216" y="197"/>
                      <a:pt x="216" y="197"/>
                      <a:pt x="216" y="197"/>
                    </a:cubicBezTo>
                    <a:cubicBezTo>
                      <a:pt x="216" y="211"/>
                      <a:pt x="204" y="222"/>
                      <a:pt x="190" y="222"/>
                    </a:cubicBezTo>
                    <a:cubicBezTo>
                      <a:pt x="0" y="222"/>
                      <a:pt x="0" y="222"/>
                      <a:pt x="0" y="222"/>
                    </a:cubicBezTo>
                    <a:cubicBezTo>
                      <a:pt x="0" y="191"/>
                      <a:pt x="0" y="191"/>
                      <a:pt x="0" y="191"/>
                    </a:cubicBezTo>
                    <a:cubicBezTo>
                      <a:pt x="0" y="177"/>
                      <a:pt x="11" y="165"/>
                      <a:pt x="25" y="1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5" name="Freeform 13"/>
              <p:cNvSpPr>
                <a:spLocks noEditPoints="1"/>
              </p:cNvSpPr>
              <p:nvPr/>
            </p:nvSpPr>
            <p:spPr bwMode="auto">
              <a:xfrm>
                <a:off x="5042691" y="2273922"/>
                <a:ext cx="529215" cy="655759"/>
              </a:xfrm>
              <a:custGeom>
                <a:avLst/>
                <a:gdLst>
                  <a:gd name="T0" fmla="*/ 28 w 612"/>
                  <a:gd name="T1" fmla="*/ 504 h 759"/>
                  <a:gd name="T2" fmla="*/ 148 w 612"/>
                  <a:gd name="T3" fmla="*/ 514 h 759"/>
                  <a:gd name="T4" fmla="*/ 179 w 612"/>
                  <a:gd name="T5" fmla="*/ 488 h 759"/>
                  <a:gd name="T6" fmla="*/ 184 w 612"/>
                  <a:gd name="T7" fmla="*/ 423 h 759"/>
                  <a:gd name="T8" fmla="*/ 158 w 612"/>
                  <a:gd name="T9" fmla="*/ 392 h 759"/>
                  <a:gd name="T10" fmla="*/ 38 w 612"/>
                  <a:gd name="T11" fmla="*/ 381 h 759"/>
                  <a:gd name="T12" fmla="*/ 7 w 612"/>
                  <a:gd name="T13" fmla="*/ 407 h 759"/>
                  <a:gd name="T14" fmla="*/ 2 w 612"/>
                  <a:gd name="T15" fmla="*/ 473 h 759"/>
                  <a:gd name="T16" fmla="*/ 28 w 612"/>
                  <a:gd name="T17" fmla="*/ 504 h 759"/>
                  <a:gd name="T18" fmla="*/ 157 w 612"/>
                  <a:gd name="T19" fmla="*/ 669 h 759"/>
                  <a:gd name="T20" fmla="*/ 254 w 612"/>
                  <a:gd name="T21" fmla="*/ 487 h 759"/>
                  <a:gd name="T22" fmla="*/ 334 w 612"/>
                  <a:gd name="T23" fmla="*/ 512 h 759"/>
                  <a:gd name="T24" fmla="*/ 342 w 612"/>
                  <a:gd name="T25" fmla="*/ 515 h 759"/>
                  <a:gd name="T26" fmla="*/ 216 w 612"/>
                  <a:gd name="T27" fmla="*/ 722 h 759"/>
                  <a:gd name="T28" fmla="*/ 157 w 612"/>
                  <a:gd name="T29" fmla="*/ 669 h 759"/>
                  <a:gd name="T30" fmla="*/ 379 w 612"/>
                  <a:gd name="T31" fmla="*/ 7 h 759"/>
                  <a:gd name="T32" fmla="*/ 426 w 612"/>
                  <a:gd name="T33" fmla="*/ 84 h 759"/>
                  <a:gd name="T34" fmla="*/ 349 w 612"/>
                  <a:gd name="T35" fmla="*/ 150 h 759"/>
                  <a:gd name="T36" fmla="*/ 304 w 612"/>
                  <a:gd name="T37" fmla="*/ 59 h 759"/>
                  <a:gd name="T38" fmla="*/ 379 w 612"/>
                  <a:gd name="T39" fmla="*/ 7 h 759"/>
                  <a:gd name="T40" fmla="*/ 371 w 612"/>
                  <a:gd name="T41" fmla="*/ 183 h 759"/>
                  <a:gd name="T42" fmla="*/ 403 w 612"/>
                  <a:gd name="T43" fmla="*/ 199 h 759"/>
                  <a:gd name="T44" fmla="*/ 574 w 612"/>
                  <a:gd name="T45" fmla="*/ 278 h 759"/>
                  <a:gd name="T46" fmla="*/ 579 w 612"/>
                  <a:gd name="T47" fmla="*/ 341 h 759"/>
                  <a:gd name="T48" fmla="*/ 398 w 612"/>
                  <a:gd name="T49" fmla="*/ 296 h 759"/>
                  <a:gd name="T50" fmla="*/ 381 w 612"/>
                  <a:gd name="T51" fmla="*/ 385 h 759"/>
                  <a:gd name="T52" fmla="*/ 390 w 612"/>
                  <a:gd name="T53" fmla="*/ 402 h 759"/>
                  <a:gd name="T54" fmla="*/ 561 w 612"/>
                  <a:gd name="T55" fmla="*/ 593 h 759"/>
                  <a:gd name="T56" fmla="*/ 489 w 612"/>
                  <a:gd name="T57" fmla="*/ 626 h 759"/>
                  <a:gd name="T58" fmla="*/ 233 w 612"/>
                  <a:gd name="T59" fmla="*/ 447 h 759"/>
                  <a:gd name="T60" fmla="*/ 203 w 612"/>
                  <a:gd name="T61" fmla="*/ 392 h 759"/>
                  <a:gd name="T62" fmla="*/ 231 w 612"/>
                  <a:gd name="T63" fmla="*/ 239 h 759"/>
                  <a:gd name="T64" fmla="*/ 157 w 612"/>
                  <a:gd name="T65" fmla="*/ 344 h 759"/>
                  <a:gd name="T66" fmla="*/ 95 w 612"/>
                  <a:gd name="T67" fmla="*/ 332 h 759"/>
                  <a:gd name="T68" fmla="*/ 247 w 612"/>
                  <a:gd name="T69" fmla="*/ 155 h 759"/>
                  <a:gd name="T70" fmla="*/ 313 w 612"/>
                  <a:gd name="T71" fmla="*/ 163 h 759"/>
                  <a:gd name="T72" fmla="*/ 349 w 612"/>
                  <a:gd name="T73" fmla="*/ 227 h 759"/>
                  <a:gd name="T74" fmla="*/ 371 w 612"/>
                  <a:gd name="T75" fmla="*/ 183 h 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12" h="759">
                    <a:moveTo>
                      <a:pt x="28" y="504"/>
                    </a:moveTo>
                    <a:cubicBezTo>
                      <a:pt x="148" y="514"/>
                      <a:pt x="148" y="514"/>
                      <a:pt x="148" y="514"/>
                    </a:cubicBezTo>
                    <a:cubicBezTo>
                      <a:pt x="164" y="516"/>
                      <a:pt x="177" y="504"/>
                      <a:pt x="179" y="488"/>
                    </a:cubicBezTo>
                    <a:cubicBezTo>
                      <a:pt x="184" y="423"/>
                      <a:pt x="184" y="423"/>
                      <a:pt x="184" y="423"/>
                    </a:cubicBezTo>
                    <a:cubicBezTo>
                      <a:pt x="186" y="407"/>
                      <a:pt x="174" y="393"/>
                      <a:pt x="158" y="392"/>
                    </a:cubicBezTo>
                    <a:cubicBezTo>
                      <a:pt x="38" y="381"/>
                      <a:pt x="38" y="381"/>
                      <a:pt x="38" y="381"/>
                    </a:cubicBezTo>
                    <a:cubicBezTo>
                      <a:pt x="23" y="380"/>
                      <a:pt x="9" y="392"/>
                      <a:pt x="7" y="407"/>
                    </a:cubicBezTo>
                    <a:cubicBezTo>
                      <a:pt x="2" y="473"/>
                      <a:pt x="2" y="473"/>
                      <a:pt x="2" y="473"/>
                    </a:cubicBezTo>
                    <a:cubicBezTo>
                      <a:pt x="0" y="489"/>
                      <a:pt x="12" y="503"/>
                      <a:pt x="28" y="504"/>
                    </a:cubicBezTo>
                    <a:close/>
                    <a:moveTo>
                      <a:pt x="157" y="669"/>
                    </a:moveTo>
                    <a:cubicBezTo>
                      <a:pt x="220" y="595"/>
                      <a:pt x="230" y="592"/>
                      <a:pt x="254" y="487"/>
                    </a:cubicBezTo>
                    <a:cubicBezTo>
                      <a:pt x="280" y="496"/>
                      <a:pt x="307" y="504"/>
                      <a:pt x="334" y="512"/>
                    </a:cubicBezTo>
                    <a:cubicBezTo>
                      <a:pt x="337" y="513"/>
                      <a:pt x="339" y="514"/>
                      <a:pt x="342" y="515"/>
                    </a:cubicBezTo>
                    <a:cubicBezTo>
                      <a:pt x="303" y="633"/>
                      <a:pt x="296" y="637"/>
                      <a:pt x="216" y="722"/>
                    </a:cubicBezTo>
                    <a:cubicBezTo>
                      <a:pt x="180" y="759"/>
                      <a:pt x="122" y="709"/>
                      <a:pt x="157" y="669"/>
                    </a:cubicBezTo>
                    <a:close/>
                    <a:moveTo>
                      <a:pt x="379" y="7"/>
                    </a:moveTo>
                    <a:cubicBezTo>
                      <a:pt x="413" y="15"/>
                      <a:pt x="434" y="49"/>
                      <a:pt x="426" y="84"/>
                    </a:cubicBezTo>
                    <a:cubicBezTo>
                      <a:pt x="419" y="120"/>
                      <a:pt x="383" y="157"/>
                      <a:pt x="349" y="150"/>
                    </a:cubicBezTo>
                    <a:cubicBezTo>
                      <a:pt x="315" y="143"/>
                      <a:pt x="297" y="94"/>
                      <a:pt x="304" y="59"/>
                    </a:cubicBezTo>
                    <a:cubicBezTo>
                      <a:pt x="312" y="23"/>
                      <a:pt x="345" y="0"/>
                      <a:pt x="379" y="7"/>
                    </a:cubicBezTo>
                    <a:close/>
                    <a:moveTo>
                      <a:pt x="371" y="183"/>
                    </a:moveTo>
                    <a:cubicBezTo>
                      <a:pt x="378" y="185"/>
                      <a:pt x="393" y="190"/>
                      <a:pt x="403" y="199"/>
                    </a:cubicBezTo>
                    <a:cubicBezTo>
                      <a:pt x="494" y="286"/>
                      <a:pt x="474" y="282"/>
                      <a:pt x="574" y="278"/>
                    </a:cubicBezTo>
                    <a:cubicBezTo>
                      <a:pt x="612" y="277"/>
                      <a:pt x="611" y="338"/>
                      <a:pt x="579" y="341"/>
                    </a:cubicBezTo>
                    <a:cubicBezTo>
                      <a:pt x="477" y="350"/>
                      <a:pt x="470" y="358"/>
                      <a:pt x="398" y="296"/>
                    </a:cubicBezTo>
                    <a:cubicBezTo>
                      <a:pt x="381" y="385"/>
                      <a:pt x="381" y="385"/>
                      <a:pt x="381" y="385"/>
                    </a:cubicBezTo>
                    <a:cubicBezTo>
                      <a:pt x="380" y="392"/>
                      <a:pt x="383" y="399"/>
                      <a:pt x="390" y="402"/>
                    </a:cubicBezTo>
                    <a:cubicBezTo>
                      <a:pt x="494" y="448"/>
                      <a:pt x="515" y="448"/>
                      <a:pt x="561" y="593"/>
                    </a:cubicBezTo>
                    <a:cubicBezTo>
                      <a:pt x="578" y="638"/>
                      <a:pt x="510" y="668"/>
                      <a:pt x="489" y="626"/>
                    </a:cubicBezTo>
                    <a:cubicBezTo>
                      <a:pt x="417" y="484"/>
                      <a:pt x="405" y="506"/>
                      <a:pt x="233" y="447"/>
                    </a:cubicBezTo>
                    <a:cubicBezTo>
                      <a:pt x="211" y="435"/>
                      <a:pt x="203" y="416"/>
                      <a:pt x="203" y="392"/>
                    </a:cubicBezTo>
                    <a:cubicBezTo>
                      <a:pt x="231" y="239"/>
                      <a:pt x="231" y="239"/>
                      <a:pt x="231" y="239"/>
                    </a:cubicBezTo>
                    <a:cubicBezTo>
                      <a:pt x="164" y="260"/>
                      <a:pt x="171" y="259"/>
                      <a:pt x="157" y="344"/>
                    </a:cubicBezTo>
                    <a:cubicBezTo>
                      <a:pt x="151" y="376"/>
                      <a:pt x="91" y="372"/>
                      <a:pt x="95" y="332"/>
                    </a:cubicBezTo>
                    <a:cubicBezTo>
                      <a:pt x="107" y="207"/>
                      <a:pt x="126" y="199"/>
                      <a:pt x="247" y="155"/>
                    </a:cubicBezTo>
                    <a:cubicBezTo>
                      <a:pt x="264" y="149"/>
                      <a:pt x="304" y="160"/>
                      <a:pt x="313" y="163"/>
                    </a:cubicBezTo>
                    <a:cubicBezTo>
                      <a:pt x="349" y="227"/>
                      <a:pt x="349" y="227"/>
                      <a:pt x="349" y="227"/>
                    </a:cubicBezTo>
                    <a:cubicBezTo>
                      <a:pt x="371" y="183"/>
                      <a:pt x="371" y="183"/>
                      <a:pt x="371" y="18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7" name="组合 76"/>
          <p:cNvGrpSpPr/>
          <p:nvPr/>
        </p:nvGrpSpPr>
        <p:grpSpPr>
          <a:xfrm>
            <a:off x="4050431" y="1149122"/>
            <a:ext cx="414516" cy="414516"/>
            <a:chOff x="4102125" y="4265651"/>
            <a:chExt cx="414516" cy="414516"/>
          </a:xfrm>
        </p:grpSpPr>
        <p:sp>
          <p:nvSpPr>
            <p:cNvPr id="45" name="椭圆 44"/>
            <p:cNvSpPr/>
            <p:nvPr/>
          </p:nvSpPr>
          <p:spPr>
            <a:xfrm>
              <a:off x="4102125" y="4265651"/>
              <a:ext cx="414516" cy="414516"/>
            </a:xfrm>
            <a:prstGeom prst="ellipse">
              <a:avLst/>
            </a:prstGeom>
            <a:solidFill>
              <a:schemeClr val="accent2"/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25400" dir="13500000">
                <a:srgbClr val="000000">
                  <a:alpha val="43137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48" name="组合 47"/>
            <p:cNvGrpSpPr/>
            <p:nvPr/>
          </p:nvGrpSpPr>
          <p:grpSpPr>
            <a:xfrm>
              <a:off x="4199233" y="4358783"/>
              <a:ext cx="238761" cy="198211"/>
              <a:chOff x="3132963" y="3140191"/>
              <a:chExt cx="645573" cy="535933"/>
            </a:xfrm>
            <a:solidFill>
              <a:schemeClr val="bg1"/>
            </a:solidFill>
          </p:grpSpPr>
          <p:sp>
            <p:nvSpPr>
              <p:cNvPr id="68" name="Freeform 226"/>
              <p:cNvSpPr/>
              <p:nvPr/>
            </p:nvSpPr>
            <p:spPr bwMode="auto">
              <a:xfrm>
                <a:off x="3421629" y="3217854"/>
                <a:ext cx="356907" cy="392027"/>
              </a:xfrm>
              <a:custGeom>
                <a:avLst/>
                <a:gdLst>
                  <a:gd name="T0" fmla="*/ 0 w 529"/>
                  <a:gd name="T1" fmla="*/ 0 h 581"/>
                  <a:gd name="T2" fmla="*/ 2 w 529"/>
                  <a:gd name="T3" fmla="*/ 11 h 581"/>
                  <a:gd name="T4" fmla="*/ 25 w 529"/>
                  <a:gd name="T5" fmla="*/ 56 h 581"/>
                  <a:gd name="T6" fmla="*/ 473 w 529"/>
                  <a:gd name="T7" fmla="*/ 56 h 581"/>
                  <a:gd name="T8" fmla="*/ 473 w 529"/>
                  <a:gd name="T9" fmla="*/ 525 h 581"/>
                  <a:gd name="T10" fmla="*/ 127 w 529"/>
                  <a:gd name="T11" fmla="*/ 525 h 581"/>
                  <a:gd name="T12" fmla="*/ 127 w 529"/>
                  <a:gd name="T13" fmla="*/ 581 h 581"/>
                  <a:gd name="T14" fmla="*/ 529 w 529"/>
                  <a:gd name="T15" fmla="*/ 581 h 581"/>
                  <a:gd name="T16" fmla="*/ 529 w 529"/>
                  <a:gd name="T17" fmla="*/ 0 h 581"/>
                  <a:gd name="T18" fmla="*/ 0 w 529"/>
                  <a:gd name="T19" fmla="*/ 0 h 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9" h="581">
                    <a:moveTo>
                      <a:pt x="0" y="0"/>
                    </a:moveTo>
                    <a:cubicBezTo>
                      <a:pt x="1" y="4"/>
                      <a:pt x="2" y="7"/>
                      <a:pt x="2" y="11"/>
                    </a:cubicBezTo>
                    <a:cubicBezTo>
                      <a:pt x="14" y="22"/>
                      <a:pt x="22" y="38"/>
                      <a:pt x="25" y="56"/>
                    </a:cubicBezTo>
                    <a:cubicBezTo>
                      <a:pt x="473" y="56"/>
                      <a:pt x="473" y="56"/>
                      <a:pt x="473" y="56"/>
                    </a:cubicBezTo>
                    <a:cubicBezTo>
                      <a:pt x="473" y="525"/>
                      <a:pt x="473" y="525"/>
                      <a:pt x="473" y="525"/>
                    </a:cubicBezTo>
                    <a:cubicBezTo>
                      <a:pt x="127" y="525"/>
                      <a:pt x="127" y="525"/>
                      <a:pt x="127" y="525"/>
                    </a:cubicBezTo>
                    <a:cubicBezTo>
                      <a:pt x="127" y="581"/>
                      <a:pt x="127" y="581"/>
                      <a:pt x="127" y="581"/>
                    </a:cubicBezTo>
                    <a:cubicBezTo>
                      <a:pt x="529" y="581"/>
                      <a:pt x="529" y="581"/>
                      <a:pt x="529" y="581"/>
                    </a:cubicBezTo>
                    <a:cubicBezTo>
                      <a:pt x="529" y="0"/>
                      <a:pt x="529" y="0"/>
                      <a:pt x="52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Freeform 227"/>
              <p:cNvSpPr/>
              <p:nvPr/>
            </p:nvSpPr>
            <p:spPr bwMode="auto">
              <a:xfrm>
                <a:off x="3198348" y="3140191"/>
                <a:ext cx="224709" cy="247551"/>
              </a:xfrm>
              <a:custGeom>
                <a:avLst/>
                <a:gdLst>
                  <a:gd name="T0" fmla="*/ 45 w 333"/>
                  <a:gd name="T1" fmla="*/ 243 h 367"/>
                  <a:gd name="T2" fmla="*/ 170 w 333"/>
                  <a:gd name="T3" fmla="*/ 367 h 367"/>
                  <a:gd name="T4" fmla="*/ 289 w 333"/>
                  <a:gd name="T5" fmla="*/ 243 h 367"/>
                  <a:gd name="T6" fmla="*/ 326 w 333"/>
                  <a:gd name="T7" fmla="*/ 203 h 367"/>
                  <a:gd name="T8" fmla="*/ 306 w 333"/>
                  <a:gd name="T9" fmla="*/ 142 h 367"/>
                  <a:gd name="T10" fmla="*/ 166 w 333"/>
                  <a:gd name="T11" fmla="*/ 0 h 367"/>
                  <a:gd name="T12" fmla="*/ 26 w 333"/>
                  <a:gd name="T13" fmla="*/ 142 h 367"/>
                  <a:gd name="T14" fmla="*/ 7 w 333"/>
                  <a:gd name="T15" fmla="*/ 203 h 367"/>
                  <a:gd name="T16" fmla="*/ 45 w 333"/>
                  <a:gd name="T17" fmla="*/ 243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3" h="367">
                    <a:moveTo>
                      <a:pt x="45" y="243"/>
                    </a:moveTo>
                    <a:cubicBezTo>
                      <a:pt x="71" y="308"/>
                      <a:pt x="118" y="367"/>
                      <a:pt x="170" y="367"/>
                    </a:cubicBezTo>
                    <a:cubicBezTo>
                      <a:pt x="222" y="367"/>
                      <a:pt x="266" y="308"/>
                      <a:pt x="289" y="243"/>
                    </a:cubicBezTo>
                    <a:cubicBezTo>
                      <a:pt x="305" y="242"/>
                      <a:pt x="320" y="226"/>
                      <a:pt x="326" y="203"/>
                    </a:cubicBezTo>
                    <a:cubicBezTo>
                      <a:pt x="333" y="176"/>
                      <a:pt x="324" y="149"/>
                      <a:pt x="306" y="142"/>
                    </a:cubicBezTo>
                    <a:cubicBezTo>
                      <a:pt x="302" y="63"/>
                      <a:pt x="241" y="0"/>
                      <a:pt x="166" y="0"/>
                    </a:cubicBezTo>
                    <a:cubicBezTo>
                      <a:pt x="92" y="0"/>
                      <a:pt x="31" y="63"/>
                      <a:pt x="26" y="142"/>
                    </a:cubicBezTo>
                    <a:cubicBezTo>
                      <a:pt x="9" y="149"/>
                      <a:pt x="0" y="176"/>
                      <a:pt x="7" y="203"/>
                    </a:cubicBezTo>
                    <a:cubicBezTo>
                      <a:pt x="13" y="227"/>
                      <a:pt x="29" y="243"/>
                      <a:pt x="45" y="2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Freeform 228"/>
              <p:cNvSpPr/>
              <p:nvPr/>
            </p:nvSpPr>
            <p:spPr bwMode="auto">
              <a:xfrm>
                <a:off x="3481875" y="3306367"/>
                <a:ext cx="233275" cy="180738"/>
              </a:xfrm>
              <a:custGeom>
                <a:avLst/>
                <a:gdLst>
                  <a:gd name="T0" fmla="*/ 41 w 346"/>
                  <a:gd name="T1" fmla="*/ 111 h 268"/>
                  <a:gd name="T2" fmla="*/ 0 w 346"/>
                  <a:gd name="T3" fmla="*/ 151 h 268"/>
                  <a:gd name="T4" fmla="*/ 90 w 346"/>
                  <a:gd name="T5" fmla="*/ 268 h 268"/>
                  <a:gd name="T6" fmla="*/ 254 w 346"/>
                  <a:gd name="T7" fmla="*/ 125 h 268"/>
                  <a:gd name="T8" fmla="*/ 284 w 346"/>
                  <a:gd name="T9" fmla="*/ 158 h 268"/>
                  <a:gd name="T10" fmla="*/ 346 w 346"/>
                  <a:gd name="T11" fmla="*/ 0 h 268"/>
                  <a:gd name="T12" fmla="*/ 184 w 346"/>
                  <a:gd name="T13" fmla="*/ 50 h 268"/>
                  <a:gd name="T14" fmla="*/ 218 w 346"/>
                  <a:gd name="T15" fmla="*/ 87 h 268"/>
                  <a:gd name="T16" fmla="*/ 99 w 346"/>
                  <a:gd name="T17" fmla="*/ 190 h 268"/>
                  <a:gd name="T18" fmla="*/ 41 w 346"/>
                  <a:gd name="T19" fmla="*/ 111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6" h="268">
                    <a:moveTo>
                      <a:pt x="41" y="11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12" y="165"/>
                      <a:pt x="90" y="268"/>
                      <a:pt x="90" y="268"/>
                    </a:cubicBezTo>
                    <a:cubicBezTo>
                      <a:pt x="254" y="125"/>
                      <a:pt x="254" y="125"/>
                      <a:pt x="254" y="125"/>
                    </a:cubicBezTo>
                    <a:cubicBezTo>
                      <a:pt x="284" y="158"/>
                      <a:pt x="284" y="158"/>
                      <a:pt x="284" y="158"/>
                    </a:cubicBezTo>
                    <a:cubicBezTo>
                      <a:pt x="346" y="0"/>
                      <a:pt x="346" y="0"/>
                      <a:pt x="346" y="0"/>
                    </a:cubicBezTo>
                    <a:cubicBezTo>
                      <a:pt x="184" y="50"/>
                      <a:pt x="184" y="50"/>
                      <a:pt x="184" y="50"/>
                    </a:cubicBezTo>
                    <a:cubicBezTo>
                      <a:pt x="218" y="87"/>
                      <a:pt x="218" y="87"/>
                      <a:pt x="218" y="87"/>
                    </a:cubicBezTo>
                    <a:cubicBezTo>
                      <a:pt x="99" y="190"/>
                      <a:pt x="99" y="190"/>
                      <a:pt x="99" y="190"/>
                    </a:cubicBezTo>
                    <a:lnTo>
                      <a:pt x="41" y="1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1" name="Freeform 229"/>
              <p:cNvSpPr/>
              <p:nvPr/>
            </p:nvSpPr>
            <p:spPr bwMode="auto">
              <a:xfrm>
                <a:off x="3132963" y="3377178"/>
                <a:ext cx="355480" cy="298946"/>
              </a:xfrm>
              <a:custGeom>
                <a:avLst/>
                <a:gdLst>
                  <a:gd name="T0" fmla="*/ 407 w 527"/>
                  <a:gd name="T1" fmla="*/ 0 h 443"/>
                  <a:gd name="T2" fmla="*/ 294 w 527"/>
                  <a:gd name="T3" fmla="*/ 190 h 443"/>
                  <a:gd name="T4" fmla="*/ 280 w 527"/>
                  <a:gd name="T5" fmla="*/ 105 h 443"/>
                  <a:gd name="T6" fmla="*/ 295 w 527"/>
                  <a:gd name="T7" fmla="*/ 77 h 443"/>
                  <a:gd name="T8" fmla="*/ 263 w 527"/>
                  <a:gd name="T9" fmla="*/ 44 h 443"/>
                  <a:gd name="T10" fmla="*/ 230 w 527"/>
                  <a:gd name="T11" fmla="*/ 77 h 443"/>
                  <a:gd name="T12" fmla="*/ 246 w 527"/>
                  <a:gd name="T13" fmla="*/ 105 h 443"/>
                  <a:gd name="T14" fmla="*/ 232 w 527"/>
                  <a:gd name="T15" fmla="*/ 189 h 443"/>
                  <a:gd name="T16" fmla="*/ 120 w 527"/>
                  <a:gd name="T17" fmla="*/ 0 h 443"/>
                  <a:gd name="T18" fmla="*/ 2 w 527"/>
                  <a:gd name="T19" fmla="*/ 125 h 443"/>
                  <a:gd name="T20" fmla="*/ 0 w 527"/>
                  <a:gd name="T21" fmla="*/ 125 h 443"/>
                  <a:gd name="T22" fmla="*/ 0 w 527"/>
                  <a:gd name="T23" fmla="*/ 402 h 443"/>
                  <a:gd name="T24" fmla="*/ 1 w 527"/>
                  <a:gd name="T25" fmla="*/ 402 h 443"/>
                  <a:gd name="T26" fmla="*/ 263 w 527"/>
                  <a:gd name="T27" fmla="*/ 443 h 443"/>
                  <a:gd name="T28" fmla="*/ 526 w 527"/>
                  <a:gd name="T29" fmla="*/ 402 h 443"/>
                  <a:gd name="T30" fmla="*/ 527 w 527"/>
                  <a:gd name="T31" fmla="*/ 402 h 443"/>
                  <a:gd name="T32" fmla="*/ 527 w 527"/>
                  <a:gd name="T33" fmla="*/ 125 h 443"/>
                  <a:gd name="T34" fmla="*/ 525 w 527"/>
                  <a:gd name="T35" fmla="*/ 125 h 443"/>
                  <a:gd name="T36" fmla="*/ 407 w 527"/>
                  <a:gd name="T37" fmla="*/ 0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7" h="443">
                    <a:moveTo>
                      <a:pt x="407" y="0"/>
                    </a:moveTo>
                    <a:cubicBezTo>
                      <a:pt x="294" y="190"/>
                      <a:pt x="294" y="190"/>
                      <a:pt x="294" y="190"/>
                    </a:cubicBezTo>
                    <a:cubicBezTo>
                      <a:pt x="280" y="105"/>
                      <a:pt x="280" y="105"/>
                      <a:pt x="280" y="105"/>
                    </a:cubicBezTo>
                    <a:cubicBezTo>
                      <a:pt x="289" y="99"/>
                      <a:pt x="295" y="89"/>
                      <a:pt x="295" y="77"/>
                    </a:cubicBezTo>
                    <a:cubicBezTo>
                      <a:pt x="295" y="59"/>
                      <a:pt x="281" y="44"/>
                      <a:pt x="263" y="44"/>
                    </a:cubicBezTo>
                    <a:cubicBezTo>
                      <a:pt x="245" y="44"/>
                      <a:pt x="230" y="59"/>
                      <a:pt x="230" y="77"/>
                    </a:cubicBezTo>
                    <a:cubicBezTo>
                      <a:pt x="230" y="89"/>
                      <a:pt x="237" y="99"/>
                      <a:pt x="246" y="105"/>
                    </a:cubicBezTo>
                    <a:cubicBezTo>
                      <a:pt x="232" y="189"/>
                      <a:pt x="232" y="189"/>
                      <a:pt x="232" y="189"/>
                    </a:cubicBezTo>
                    <a:cubicBezTo>
                      <a:pt x="120" y="0"/>
                      <a:pt x="120" y="0"/>
                      <a:pt x="120" y="0"/>
                    </a:cubicBezTo>
                    <a:cubicBezTo>
                      <a:pt x="56" y="27"/>
                      <a:pt x="12" y="72"/>
                      <a:pt x="2" y="125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0" y="402"/>
                      <a:pt x="0" y="402"/>
                      <a:pt x="0" y="402"/>
                    </a:cubicBezTo>
                    <a:cubicBezTo>
                      <a:pt x="1" y="402"/>
                      <a:pt x="1" y="402"/>
                      <a:pt x="1" y="402"/>
                    </a:cubicBezTo>
                    <a:cubicBezTo>
                      <a:pt x="14" y="425"/>
                      <a:pt x="126" y="443"/>
                      <a:pt x="263" y="443"/>
                    </a:cubicBezTo>
                    <a:cubicBezTo>
                      <a:pt x="401" y="443"/>
                      <a:pt x="513" y="425"/>
                      <a:pt x="526" y="402"/>
                    </a:cubicBezTo>
                    <a:cubicBezTo>
                      <a:pt x="527" y="402"/>
                      <a:pt x="527" y="402"/>
                      <a:pt x="527" y="402"/>
                    </a:cubicBezTo>
                    <a:cubicBezTo>
                      <a:pt x="527" y="125"/>
                      <a:pt x="527" y="125"/>
                      <a:pt x="527" y="125"/>
                    </a:cubicBezTo>
                    <a:cubicBezTo>
                      <a:pt x="525" y="125"/>
                      <a:pt x="525" y="125"/>
                      <a:pt x="525" y="125"/>
                    </a:cubicBezTo>
                    <a:cubicBezTo>
                      <a:pt x="515" y="72"/>
                      <a:pt x="471" y="27"/>
                      <a:pt x="40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Freeform 230"/>
              <p:cNvSpPr/>
              <p:nvPr/>
            </p:nvSpPr>
            <p:spPr bwMode="auto">
              <a:xfrm>
                <a:off x="3598655" y="3487105"/>
                <a:ext cx="54536" cy="68241"/>
              </a:xfrm>
              <a:custGeom>
                <a:avLst/>
                <a:gdLst>
                  <a:gd name="T0" fmla="*/ 0 w 81"/>
                  <a:gd name="T1" fmla="*/ 0 h 101"/>
                  <a:gd name="T2" fmla="*/ 0 w 81"/>
                  <a:gd name="T3" fmla="*/ 55 h 101"/>
                  <a:gd name="T4" fmla="*/ 40 w 81"/>
                  <a:gd name="T5" fmla="*/ 101 h 101"/>
                  <a:gd name="T6" fmla="*/ 81 w 81"/>
                  <a:gd name="T7" fmla="*/ 56 h 101"/>
                  <a:gd name="T8" fmla="*/ 81 w 81"/>
                  <a:gd name="T9" fmla="*/ 0 h 101"/>
                  <a:gd name="T10" fmla="*/ 59 w 81"/>
                  <a:gd name="T11" fmla="*/ 0 h 101"/>
                  <a:gd name="T12" fmla="*/ 59 w 81"/>
                  <a:gd name="T13" fmla="*/ 57 h 101"/>
                  <a:gd name="T14" fmla="*/ 40 w 81"/>
                  <a:gd name="T15" fmla="*/ 83 h 101"/>
                  <a:gd name="T16" fmla="*/ 22 w 81"/>
                  <a:gd name="T17" fmla="*/ 57 h 101"/>
                  <a:gd name="T18" fmla="*/ 22 w 81"/>
                  <a:gd name="T19" fmla="*/ 0 h 101"/>
                  <a:gd name="T20" fmla="*/ 0 w 81"/>
                  <a:gd name="T21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101">
                    <a:moveTo>
                      <a:pt x="0" y="0"/>
                    </a:moveTo>
                    <a:cubicBezTo>
                      <a:pt x="0" y="55"/>
                      <a:pt x="0" y="55"/>
                      <a:pt x="0" y="55"/>
                    </a:cubicBezTo>
                    <a:cubicBezTo>
                      <a:pt x="0" y="87"/>
                      <a:pt x="15" y="101"/>
                      <a:pt x="40" y="101"/>
                    </a:cubicBezTo>
                    <a:cubicBezTo>
                      <a:pt x="65" y="101"/>
                      <a:pt x="81" y="86"/>
                      <a:pt x="81" y="56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57"/>
                      <a:pt x="59" y="57"/>
                      <a:pt x="59" y="57"/>
                    </a:cubicBezTo>
                    <a:cubicBezTo>
                      <a:pt x="59" y="75"/>
                      <a:pt x="52" y="83"/>
                      <a:pt x="40" y="83"/>
                    </a:cubicBezTo>
                    <a:cubicBezTo>
                      <a:pt x="29" y="83"/>
                      <a:pt x="22" y="74"/>
                      <a:pt x="22" y="57"/>
                    </a:cubicBezTo>
                    <a:cubicBezTo>
                      <a:pt x="22" y="0"/>
                      <a:pt x="22" y="0"/>
                      <a:pt x="2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3" name="Freeform 231"/>
              <p:cNvSpPr>
                <a:spLocks noEditPoints="1"/>
              </p:cNvSpPr>
              <p:nvPr/>
            </p:nvSpPr>
            <p:spPr bwMode="auto">
              <a:xfrm>
                <a:off x="3666040" y="3486534"/>
                <a:ext cx="47968" cy="67384"/>
              </a:xfrm>
              <a:custGeom>
                <a:avLst/>
                <a:gdLst>
                  <a:gd name="T0" fmla="*/ 31 w 71"/>
                  <a:gd name="T1" fmla="*/ 0 h 100"/>
                  <a:gd name="T2" fmla="*/ 0 w 71"/>
                  <a:gd name="T3" fmla="*/ 2 h 100"/>
                  <a:gd name="T4" fmla="*/ 0 w 71"/>
                  <a:gd name="T5" fmla="*/ 100 h 100"/>
                  <a:gd name="T6" fmla="*/ 23 w 71"/>
                  <a:gd name="T7" fmla="*/ 100 h 100"/>
                  <a:gd name="T8" fmla="*/ 23 w 71"/>
                  <a:gd name="T9" fmla="*/ 65 h 100"/>
                  <a:gd name="T10" fmla="*/ 30 w 71"/>
                  <a:gd name="T11" fmla="*/ 65 h 100"/>
                  <a:gd name="T12" fmla="*/ 62 w 71"/>
                  <a:gd name="T13" fmla="*/ 55 h 100"/>
                  <a:gd name="T14" fmla="*/ 71 w 71"/>
                  <a:gd name="T15" fmla="*/ 31 h 100"/>
                  <a:gd name="T16" fmla="*/ 61 w 71"/>
                  <a:gd name="T17" fmla="*/ 8 h 100"/>
                  <a:gd name="T18" fmla="*/ 31 w 71"/>
                  <a:gd name="T19" fmla="*/ 0 h 100"/>
                  <a:gd name="T20" fmla="*/ 30 w 71"/>
                  <a:gd name="T21" fmla="*/ 48 h 100"/>
                  <a:gd name="T22" fmla="*/ 23 w 71"/>
                  <a:gd name="T23" fmla="*/ 47 h 100"/>
                  <a:gd name="T24" fmla="*/ 23 w 71"/>
                  <a:gd name="T25" fmla="*/ 18 h 100"/>
                  <a:gd name="T26" fmla="*/ 32 w 71"/>
                  <a:gd name="T27" fmla="*/ 17 h 100"/>
                  <a:gd name="T28" fmla="*/ 49 w 71"/>
                  <a:gd name="T29" fmla="*/ 32 h 100"/>
                  <a:gd name="T30" fmla="*/ 30 w 71"/>
                  <a:gd name="T31" fmla="*/ 4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1" h="100">
                    <a:moveTo>
                      <a:pt x="31" y="0"/>
                    </a:moveTo>
                    <a:cubicBezTo>
                      <a:pt x="17" y="0"/>
                      <a:pt x="7" y="1"/>
                      <a:pt x="0" y="2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23" y="100"/>
                      <a:pt x="23" y="100"/>
                      <a:pt x="23" y="100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25" y="65"/>
                      <a:pt x="27" y="65"/>
                      <a:pt x="30" y="65"/>
                    </a:cubicBezTo>
                    <a:cubicBezTo>
                      <a:pt x="43" y="65"/>
                      <a:pt x="55" y="62"/>
                      <a:pt x="62" y="55"/>
                    </a:cubicBezTo>
                    <a:cubicBezTo>
                      <a:pt x="68" y="49"/>
                      <a:pt x="71" y="41"/>
                      <a:pt x="71" y="31"/>
                    </a:cubicBezTo>
                    <a:cubicBezTo>
                      <a:pt x="71" y="22"/>
                      <a:pt x="67" y="13"/>
                      <a:pt x="61" y="8"/>
                    </a:cubicBezTo>
                    <a:cubicBezTo>
                      <a:pt x="54" y="3"/>
                      <a:pt x="44" y="0"/>
                      <a:pt x="31" y="0"/>
                    </a:cubicBezTo>
                    <a:close/>
                    <a:moveTo>
                      <a:pt x="30" y="48"/>
                    </a:moveTo>
                    <a:cubicBezTo>
                      <a:pt x="27" y="48"/>
                      <a:pt x="24" y="48"/>
                      <a:pt x="23" y="47"/>
                    </a:cubicBezTo>
                    <a:cubicBezTo>
                      <a:pt x="23" y="18"/>
                      <a:pt x="23" y="18"/>
                      <a:pt x="23" y="18"/>
                    </a:cubicBezTo>
                    <a:cubicBezTo>
                      <a:pt x="24" y="18"/>
                      <a:pt x="27" y="17"/>
                      <a:pt x="32" y="17"/>
                    </a:cubicBezTo>
                    <a:cubicBezTo>
                      <a:pt x="43" y="17"/>
                      <a:pt x="49" y="23"/>
                      <a:pt x="49" y="32"/>
                    </a:cubicBezTo>
                    <a:cubicBezTo>
                      <a:pt x="49" y="42"/>
                      <a:pt x="42" y="48"/>
                      <a:pt x="3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9" name="组合 78"/>
          <p:cNvGrpSpPr/>
          <p:nvPr/>
        </p:nvGrpSpPr>
        <p:grpSpPr>
          <a:xfrm>
            <a:off x="5129792" y="1149122"/>
            <a:ext cx="414516" cy="414516"/>
            <a:chOff x="5181486" y="4265651"/>
            <a:chExt cx="414516" cy="414516"/>
          </a:xfrm>
        </p:grpSpPr>
        <p:sp>
          <p:nvSpPr>
            <p:cNvPr id="46" name="椭圆 45"/>
            <p:cNvSpPr/>
            <p:nvPr/>
          </p:nvSpPr>
          <p:spPr>
            <a:xfrm>
              <a:off x="5181486" y="4265651"/>
              <a:ext cx="414516" cy="414516"/>
            </a:xfrm>
            <a:prstGeom prst="ellipse">
              <a:avLst/>
            </a:prstGeom>
            <a:solidFill>
              <a:schemeClr val="accent4"/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25400" dir="13500000">
                <a:srgbClr val="000000">
                  <a:alpha val="43137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5287222" y="4375239"/>
              <a:ext cx="253419" cy="172633"/>
              <a:chOff x="4895160" y="4287159"/>
              <a:chExt cx="571418" cy="389258"/>
            </a:xfrm>
            <a:solidFill>
              <a:schemeClr val="bg1"/>
            </a:solidFill>
          </p:grpSpPr>
          <p:sp>
            <p:nvSpPr>
              <p:cNvPr id="59" name="Freeform 327"/>
              <p:cNvSpPr>
                <a:spLocks noEditPoints="1"/>
              </p:cNvSpPr>
              <p:nvPr/>
            </p:nvSpPr>
            <p:spPr bwMode="auto">
              <a:xfrm>
                <a:off x="4895160" y="4287159"/>
                <a:ext cx="438051" cy="389258"/>
              </a:xfrm>
              <a:custGeom>
                <a:avLst/>
                <a:gdLst>
                  <a:gd name="T0" fmla="*/ 166 w 171"/>
                  <a:gd name="T1" fmla="*/ 0 h 152"/>
                  <a:gd name="T2" fmla="*/ 5 w 171"/>
                  <a:gd name="T3" fmla="*/ 0 h 152"/>
                  <a:gd name="T4" fmla="*/ 0 w 171"/>
                  <a:gd name="T5" fmla="*/ 5 h 152"/>
                  <a:gd name="T6" fmla="*/ 0 w 171"/>
                  <a:gd name="T7" fmla="*/ 146 h 152"/>
                  <a:gd name="T8" fmla="*/ 5 w 171"/>
                  <a:gd name="T9" fmla="*/ 152 h 152"/>
                  <a:gd name="T10" fmla="*/ 166 w 171"/>
                  <a:gd name="T11" fmla="*/ 152 h 152"/>
                  <a:gd name="T12" fmla="*/ 171 w 171"/>
                  <a:gd name="T13" fmla="*/ 146 h 152"/>
                  <a:gd name="T14" fmla="*/ 171 w 171"/>
                  <a:gd name="T15" fmla="*/ 5 h 152"/>
                  <a:gd name="T16" fmla="*/ 166 w 171"/>
                  <a:gd name="T17" fmla="*/ 0 h 152"/>
                  <a:gd name="T18" fmla="*/ 132 w 171"/>
                  <a:gd name="T19" fmla="*/ 12 h 152"/>
                  <a:gd name="T20" fmla="*/ 139 w 171"/>
                  <a:gd name="T21" fmla="*/ 19 h 152"/>
                  <a:gd name="T22" fmla="*/ 132 w 171"/>
                  <a:gd name="T23" fmla="*/ 26 h 152"/>
                  <a:gd name="T24" fmla="*/ 124 w 171"/>
                  <a:gd name="T25" fmla="*/ 19 h 152"/>
                  <a:gd name="T26" fmla="*/ 132 w 171"/>
                  <a:gd name="T27" fmla="*/ 12 h 152"/>
                  <a:gd name="T28" fmla="*/ 110 w 171"/>
                  <a:gd name="T29" fmla="*/ 12 h 152"/>
                  <a:gd name="T30" fmla="*/ 118 w 171"/>
                  <a:gd name="T31" fmla="*/ 19 h 152"/>
                  <a:gd name="T32" fmla="*/ 110 w 171"/>
                  <a:gd name="T33" fmla="*/ 26 h 152"/>
                  <a:gd name="T34" fmla="*/ 103 w 171"/>
                  <a:gd name="T35" fmla="*/ 19 h 152"/>
                  <a:gd name="T36" fmla="*/ 110 w 171"/>
                  <a:gd name="T37" fmla="*/ 12 h 152"/>
                  <a:gd name="T38" fmla="*/ 160 w 171"/>
                  <a:gd name="T39" fmla="*/ 141 h 152"/>
                  <a:gd name="T40" fmla="*/ 11 w 171"/>
                  <a:gd name="T41" fmla="*/ 141 h 152"/>
                  <a:gd name="T42" fmla="*/ 11 w 171"/>
                  <a:gd name="T43" fmla="*/ 38 h 152"/>
                  <a:gd name="T44" fmla="*/ 160 w 171"/>
                  <a:gd name="T45" fmla="*/ 38 h 152"/>
                  <a:gd name="T46" fmla="*/ 160 w 171"/>
                  <a:gd name="T47" fmla="*/ 141 h 152"/>
                  <a:gd name="T48" fmla="*/ 153 w 171"/>
                  <a:gd name="T49" fmla="*/ 26 h 152"/>
                  <a:gd name="T50" fmla="*/ 146 w 171"/>
                  <a:gd name="T51" fmla="*/ 19 h 152"/>
                  <a:gd name="T52" fmla="*/ 153 w 171"/>
                  <a:gd name="T53" fmla="*/ 12 h 152"/>
                  <a:gd name="T54" fmla="*/ 160 w 171"/>
                  <a:gd name="T55" fmla="*/ 19 h 152"/>
                  <a:gd name="T56" fmla="*/ 153 w 171"/>
                  <a:gd name="T57" fmla="*/ 26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71" h="152">
                    <a:moveTo>
                      <a:pt x="166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146"/>
                      <a:pt x="0" y="146"/>
                      <a:pt x="0" y="146"/>
                    </a:cubicBezTo>
                    <a:cubicBezTo>
                      <a:pt x="0" y="149"/>
                      <a:pt x="2" y="152"/>
                      <a:pt x="5" y="152"/>
                    </a:cubicBezTo>
                    <a:cubicBezTo>
                      <a:pt x="166" y="152"/>
                      <a:pt x="166" y="152"/>
                      <a:pt x="166" y="152"/>
                    </a:cubicBezTo>
                    <a:cubicBezTo>
                      <a:pt x="169" y="152"/>
                      <a:pt x="171" y="149"/>
                      <a:pt x="171" y="146"/>
                    </a:cubicBezTo>
                    <a:cubicBezTo>
                      <a:pt x="171" y="5"/>
                      <a:pt x="171" y="5"/>
                      <a:pt x="171" y="5"/>
                    </a:cubicBezTo>
                    <a:cubicBezTo>
                      <a:pt x="171" y="2"/>
                      <a:pt x="169" y="0"/>
                      <a:pt x="166" y="0"/>
                    </a:cubicBezTo>
                    <a:close/>
                    <a:moveTo>
                      <a:pt x="132" y="12"/>
                    </a:moveTo>
                    <a:cubicBezTo>
                      <a:pt x="136" y="12"/>
                      <a:pt x="139" y="15"/>
                      <a:pt x="139" y="19"/>
                    </a:cubicBezTo>
                    <a:cubicBezTo>
                      <a:pt x="139" y="23"/>
                      <a:pt x="136" y="26"/>
                      <a:pt x="132" y="26"/>
                    </a:cubicBezTo>
                    <a:cubicBezTo>
                      <a:pt x="128" y="26"/>
                      <a:pt x="124" y="23"/>
                      <a:pt x="124" y="19"/>
                    </a:cubicBezTo>
                    <a:cubicBezTo>
                      <a:pt x="124" y="15"/>
                      <a:pt x="128" y="12"/>
                      <a:pt x="132" y="12"/>
                    </a:cubicBezTo>
                    <a:close/>
                    <a:moveTo>
                      <a:pt x="110" y="12"/>
                    </a:moveTo>
                    <a:cubicBezTo>
                      <a:pt x="114" y="12"/>
                      <a:pt x="118" y="15"/>
                      <a:pt x="118" y="19"/>
                    </a:cubicBezTo>
                    <a:cubicBezTo>
                      <a:pt x="118" y="23"/>
                      <a:pt x="114" y="26"/>
                      <a:pt x="110" y="26"/>
                    </a:cubicBezTo>
                    <a:cubicBezTo>
                      <a:pt x="106" y="26"/>
                      <a:pt x="103" y="23"/>
                      <a:pt x="103" y="19"/>
                    </a:cubicBezTo>
                    <a:cubicBezTo>
                      <a:pt x="103" y="15"/>
                      <a:pt x="106" y="12"/>
                      <a:pt x="110" y="12"/>
                    </a:cubicBezTo>
                    <a:close/>
                    <a:moveTo>
                      <a:pt x="160" y="141"/>
                    </a:moveTo>
                    <a:cubicBezTo>
                      <a:pt x="11" y="141"/>
                      <a:pt x="11" y="141"/>
                      <a:pt x="11" y="141"/>
                    </a:cubicBezTo>
                    <a:cubicBezTo>
                      <a:pt x="11" y="38"/>
                      <a:pt x="11" y="38"/>
                      <a:pt x="11" y="38"/>
                    </a:cubicBezTo>
                    <a:cubicBezTo>
                      <a:pt x="160" y="38"/>
                      <a:pt x="160" y="38"/>
                      <a:pt x="160" y="38"/>
                    </a:cubicBezTo>
                    <a:lnTo>
                      <a:pt x="160" y="141"/>
                    </a:lnTo>
                    <a:close/>
                    <a:moveTo>
                      <a:pt x="153" y="26"/>
                    </a:moveTo>
                    <a:cubicBezTo>
                      <a:pt x="149" y="26"/>
                      <a:pt x="146" y="23"/>
                      <a:pt x="146" y="19"/>
                    </a:cubicBezTo>
                    <a:cubicBezTo>
                      <a:pt x="146" y="15"/>
                      <a:pt x="149" y="12"/>
                      <a:pt x="153" y="12"/>
                    </a:cubicBezTo>
                    <a:cubicBezTo>
                      <a:pt x="157" y="12"/>
                      <a:pt x="160" y="15"/>
                      <a:pt x="160" y="19"/>
                    </a:cubicBezTo>
                    <a:cubicBezTo>
                      <a:pt x="160" y="23"/>
                      <a:pt x="157" y="26"/>
                      <a:pt x="153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Rectangle 328"/>
              <p:cNvSpPr>
                <a:spLocks noChangeArrowheads="1"/>
              </p:cNvSpPr>
              <p:nvPr/>
            </p:nvSpPr>
            <p:spPr bwMode="auto">
              <a:xfrm>
                <a:off x="4953712" y="4417273"/>
                <a:ext cx="315527" cy="5963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Rectangle 329"/>
              <p:cNvSpPr>
                <a:spLocks noChangeArrowheads="1"/>
              </p:cNvSpPr>
              <p:nvPr/>
            </p:nvSpPr>
            <p:spPr bwMode="auto">
              <a:xfrm>
                <a:off x="4953712" y="4501847"/>
                <a:ext cx="99754" cy="10517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Rectangle 330"/>
              <p:cNvSpPr>
                <a:spLocks noChangeArrowheads="1"/>
              </p:cNvSpPr>
              <p:nvPr/>
            </p:nvSpPr>
            <p:spPr bwMode="auto">
              <a:xfrm>
                <a:off x="5071899" y="4505100"/>
                <a:ext cx="107344" cy="1301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Rectangle 331"/>
              <p:cNvSpPr>
                <a:spLocks noChangeArrowheads="1"/>
              </p:cNvSpPr>
              <p:nvPr/>
            </p:nvSpPr>
            <p:spPr bwMode="auto">
              <a:xfrm>
                <a:off x="5071899" y="4548471"/>
                <a:ext cx="107344" cy="1301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Rectangle 332"/>
              <p:cNvSpPr>
                <a:spLocks noChangeArrowheads="1"/>
              </p:cNvSpPr>
              <p:nvPr/>
            </p:nvSpPr>
            <p:spPr bwMode="auto">
              <a:xfrm>
                <a:off x="5071899" y="4589674"/>
                <a:ext cx="107344" cy="1518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Freeform 333"/>
              <p:cNvSpPr/>
              <p:nvPr/>
            </p:nvSpPr>
            <p:spPr bwMode="auto">
              <a:xfrm>
                <a:off x="5225867" y="4569073"/>
                <a:ext cx="40119" cy="41203"/>
              </a:xfrm>
              <a:custGeom>
                <a:avLst/>
                <a:gdLst>
                  <a:gd name="T0" fmla="*/ 11 w 37"/>
                  <a:gd name="T1" fmla="*/ 0 h 38"/>
                  <a:gd name="T2" fmla="*/ 11 w 37"/>
                  <a:gd name="T3" fmla="*/ 2 h 38"/>
                  <a:gd name="T4" fmla="*/ 0 w 37"/>
                  <a:gd name="T5" fmla="*/ 38 h 38"/>
                  <a:gd name="T6" fmla="*/ 35 w 37"/>
                  <a:gd name="T7" fmla="*/ 26 h 38"/>
                  <a:gd name="T8" fmla="*/ 37 w 37"/>
                  <a:gd name="T9" fmla="*/ 26 h 38"/>
                  <a:gd name="T10" fmla="*/ 11 w 37"/>
                  <a:gd name="T11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" h="38">
                    <a:moveTo>
                      <a:pt x="11" y="0"/>
                    </a:moveTo>
                    <a:lnTo>
                      <a:pt x="11" y="2"/>
                    </a:lnTo>
                    <a:lnTo>
                      <a:pt x="0" y="38"/>
                    </a:lnTo>
                    <a:lnTo>
                      <a:pt x="35" y="26"/>
                    </a:lnTo>
                    <a:lnTo>
                      <a:pt x="37" y="26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6" name="Freeform 334"/>
              <p:cNvSpPr/>
              <p:nvPr/>
            </p:nvSpPr>
            <p:spPr bwMode="auto">
              <a:xfrm>
                <a:off x="5389594" y="4366311"/>
                <a:ext cx="76984" cy="79153"/>
              </a:xfrm>
              <a:custGeom>
                <a:avLst/>
                <a:gdLst>
                  <a:gd name="T0" fmla="*/ 23 w 30"/>
                  <a:gd name="T1" fmla="*/ 31 h 31"/>
                  <a:gd name="T2" fmla="*/ 28 w 30"/>
                  <a:gd name="T3" fmla="*/ 25 h 31"/>
                  <a:gd name="T4" fmla="*/ 28 w 30"/>
                  <a:gd name="T5" fmla="*/ 18 h 31"/>
                  <a:gd name="T6" fmla="*/ 13 w 30"/>
                  <a:gd name="T7" fmla="*/ 2 h 31"/>
                  <a:gd name="T8" fmla="*/ 6 w 30"/>
                  <a:gd name="T9" fmla="*/ 2 h 31"/>
                  <a:gd name="T10" fmla="*/ 0 w 30"/>
                  <a:gd name="T11" fmla="*/ 8 h 31"/>
                  <a:gd name="T12" fmla="*/ 23 w 30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1">
                    <a:moveTo>
                      <a:pt x="23" y="31"/>
                    </a:moveTo>
                    <a:cubicBezTo>
                      <a:pt x="28" y="25"/>
                      <a:pt x="28" y="25"/>
                      <a:pt x="28" y="25"/>
                    </a:cubicBezTo>
                    <a:cubicBezTo>
                      <a:pt x="30" y="23"/>
                      <a:pt x="30" y="20"/>
                      <a:pt x="28" y="18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1" y="0"/>
                      <a:pt x="8" y="0"/>
                      <a:pt x="6" y="2"/>
                    </a:cubicBezTo>
                    <a:cubicBezTo>
                      <a:pt x="0" y="8"/>
                      <a:pt x="0" y="8"/>
                      <a:pt x="0" y="8"/>
                    </a:cubicBezTo>
                    <a:lnTo>
                      <a:pt x="23" y="3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7" name="Freeform 335"/>
              <p:cNvSpPr/>
              <p:nvPr/>
            </p:nvSpPr>
            <p:spPr bwMode="auto">
              <a:xfrm>
                <a:off x="5258396" y="4394503"/>
                <a:ext cx="182160" cy="182160"/>
              </a:xfrm>
              <a:custGeom>
                <a:avLst/>
                <a:gdLst>
                  <a:gd name="T0" fmla="*/ 49 w 71"/>
                  <a:gd name="T1" fmla="*/ 0 h 71"/>
                  <a:gd name="T2" fmla="*/ 48 w 71"/>
                  <a:gd name="T3" fmla="*/ 0 h 71"/>
                  <a:gd name="T4" fmla="*/ 2 w 71"/>
                  <a:gd name="T5" fmla="*/ 47 h 71"/>
                  <a:gd name="T6" fmla="*/ 2 w 71"/>
                  <a:gd name="T7" fmla="*/ 54 h 71"/>
                  <a:gd name="T8" fmla="*/ 2 w 71"/>
                  <a:gd name="T9" fmla="*/ 55 h 71"/>
                  <a:gd name="T10" fmla="*/ 8 w 71"/>
                  <a:gd name="T11" fmla="*/ 56 h 71"/>
                  <a:gd name="T12" fmla="*/ 9 w 71"/>
                  <a:gd name="T13" fmla="*/ 62 h 71"/>
                  <a:gd name="T14" fmla="*/ 9 w 71"/>
                  <a:gd name="T15" fmla="*/ 62 h 71"/>
                  <a:gd name="T16" fmla="*/ 15 w 71"/>
                  <a:gd name="T17" fmla="*/ 63 h 71"/>
                  <a:gd name="T18" fmla="*/ 16 w 71"/>
                  <a:gd name="T19" fmla="*/ 69 h 71"/>
                  <a:gd name="T20" fmla="*/ 17 w 71"/>
                  <a:gd name="T21" fmla="*/ 69 h 71"/>
                  <a:gd name="T22" fmla="*/ 24 w 71"/>
                  <a:gd name="T23" fmla="*/ 69 h 71"/>
                  <a:gd name="T24" fmla="*/ 71 w 71"/>
                  <a:gd name="T25" fmla="*/ 23 h 71"/>
                  <a:gd name="T26" fmla="*/ 71 w 71"/>
                  <a:gd name="T27" fmla="*/ 22 h 71"/>
                  <a:gd name="T28" fmla="*/ 49 w 71"/>
                  <a:gd name="T2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1" h="71">
                    <a:moveTo>
                      <a:pt x="49" y="0"/>
                    </a:moveTo>
                    <a:cubicBezTo>
                      <a:pt x="49" y="0"/>
                      <a:pt x="48" y="0"/>
                      <a:pt x="48" y="0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0" y="49"/>
                      <a:pt x="0" y="52"/>
                      <a:pt x="2" y="54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4" y="56"/>
                      <a:pt x="6" y="57"/>
                      <a:pt x="8" y="56"/>
                    </a:cubicBezTo>
                    <a:cubicBezTo>
                      <a:pt x="7" y="58"/>
                      <a:pt x="7" y="60"/>
                      <a:pt x="9" y="62"/>
                    </a:cubicBezTo>
                    <a:cubicBezTo>
                      <a:pt x="9" y="62"/>
                      <a:pt x="9" y="62"/>
                      <a:pt x="9" y="62"/>
                    </a:cubicBezTo>
                    <a:cubicBezTo>
                      <a:pt x="11" y="64"/>
                      <a:pt x="13" y="64"/>
                      <a:pt x="15" y="63"/>
                    </a:cubicBezTo>
                    <a:cubicBezTo>
                      <a:pt x="14" y="65"/>
                      <a:pt x="15" y="67"/>
                      <a:pt x="16" y="69"/>
                    </a:cubicBezTo>
                    <a:cubicBezTo>
                      <a:pt x="17" y="69"/>
                      <a:pt x="17" y="69"/>
                      <a:pt x="17" y="69"/>
                    </a:cubicBezTo>
                    <a:cubicBezTo>
                      <a:pt x="19" y="71"/>
                      <a:pt x="22" y="71"/>
                      <a:pt x="24" y="69"/>
                    </a:cubicBezTo>
                    <a:cubicBezTo>
                      <a:pt x="71" y="23"/>
                      <a:pt x="71" y="23"/>
                      <a:pt x="71" y="23"/>
                    </a:cubicBezTo>
                    <a:cubicBezTo>
                      <a:pt x="71" y="23"/>
                      <a:pt x="71" y="22"/>
                      <a:pt x="71" y="22"/>
                    </a:cubicBezTo>
                    <a:lnTo>
                      <a:pt x="4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8" name="组合 77"/>
          <p:cNvGrpSpPr/>
          <p:nvPr/>
        </p:nvGrpSpPr>
        <p:grpSpPr>
          <a:xfrm>
            <a:off x="4574743" y="1149122"/>
            <a:ext cx="414516" cy="414516"/>
            <a:chOff x="4626437" y="4265651"/>
            <a:chExt cx="414516" cy="414516"/>
          </a:xfrm>
        </p:grpSpPr>
        <p:sp>
          <p:nvSpPr>
            <p:cNvPr id="49" name="椭圆 48"/>
            <p:cNvSpPr/>
            <p:nvPr/>
          </p:nvSpPr>
          <p:spPr>
            <a:xfrm>
              <a:off x="4626437" y="4265651"/>
              <a:ext cx="414516" cy="414516"/>
            </a:xfrm>
            <a:prstGeom prst="ellipse">
              <a:avLst/>
            </a:prstGeom>
            <a:solidFill>
              <a:schemeClr val="accent3"/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25400" dir="13500000">
                <a:srgbClr val="000000">
                  <a:alpha val="43137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51" name="组合 50"/>
            <p:cNvGrpSpPr/>
            <p:nvPr/>
          </p:nvGrpSpPr>
          <p:grpSpPr>
            <a:xfrm>
              <a:off x="4710891" y="4356960"/>
              <a:ext cx="232896" cy="199705"/>
              <a:chOff x="3546346" y="2339026"/>
              <a:chExt cx="897787" cy="769842"/>
            </a:xfrm>
            <a:solidFill>
              <a:schemeClr val="bg1"/>
            </a:solidFill>
          </p:grpSpPr>
          <p:sp>
            <p:nvSpPr>
              <p:cNvPr id="52" name="Rectangle 227"/>
              <p:cNvSpPr>
                <a:spLocks noChangeArrowheads="1"/>
              </p:cNvSpPr>
              <p:nvPr/>
            </p:nvSpPr>
            <p:spPr bwMode="auto">
              <a:xfrm>
                <a:off x="3561526" y="3077423"/>
                <a:ext cx="882607" cy="3144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Freeform 228"/>
              <p:cNvSpPr/>
              <p:nvPr/>
            </p:nvSpPr>
            <p:spPr bwMode="auto">
              <a:xfrm>
                <a:off x="3617909" y="2844302"/>
                <a:ext cx="125777" cy="210351"/>
              </a:xfrm>
              <a:custGeom>
                <a:avLst/>
                <a:gdLst>
                  <a:gd name="T0" fmla="*/ 6 w 49"/>
                  <a:gd name="T1" fmla="*/ 82 h 82"/>
                  <a:gd name="T2" fmla="*/ 43 w 49"/>
                  <a:gd name="T3" fmla="*/ 82 h 82"/>
                  <a:gd name="T4" fmla="*/ 49 w 49"/>
                  <a:gd name="T5" fmla="*/ 76 h 82"/>
                  <a:gd name="T6" fmla="*/ 49 w 49"/>
                  <a:gd name="T7" fmla="*/ 0 h 82"/>
                  <a:gd name="T8" fmla="*/ 0 w 49"/>
                  <a:gd name="T9" fmla="*/ 49 h 82"/>
                  <a:gd name="T10" fmla="*/ 0 w 49"/>
                  <a:gd name="T11" fmla="*/ 76 h 82"/>
                  <a:gd name="T12" fmla="*/ 6 w 49"/>
                  <a:gd name="T13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82">
                    <a:moveTo>
                      <a:pt x="6" y="82"/>
                    </a:moveTo>
                    <a:cubicBezTo>
                      <a:pt x="43" y="82"/>
                      <a:pt x="43" y="82"/>
                      <a:pt x="43" y="82"/>
                    </a:cubicBezTo>
                    <a:cubicBezTo>
                      <a:pt x="46" y="82"/>
                      <a:pt x="49" y="79"/>
                      <a:pt x="49" y="76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9"/>
                      <a:pt x="3" y="82"/>
                      <a:pt x="6" y="8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Freeform 229"/>
              <p:cNvSpPr/>
              <p:nvPr/>
            </p:nvSpPr>
            <p:spPr bwMode="auto">
              <a:xfrm>
                <a:off x="3779467" y="2682744"/>
                <a:ext cx="122524" cy="371910"/>
              </a:xfrm>
              <a:custGeom>
                <a:avLst/>
                <a:gdLst>
                  <a:gd name="T0" fmla="*/ 5 w 48"/>
                  <a:gd name="T1" fmla="*/ 145 h 145"/>
                  <a:gd name="T2" fmla="*/ 43 w 48"/>
                  <a:gd name="T3" fmla="*/ 145 h 145"/>
                  <a:gd name="T4" fmla="*/ 48 w 48"/>
                  <a:gd name="T5" fmla="*/ 139 h 145"/>
                  <a:gd name="T6" fmla="*/ 48 w 48"/>
                  <a:gd name="T7" fmla="*/ 0 h 145"/>
                  <a:gd name="T8" fmla="*/ 0 w 48"/>
                  <a:gd name="T9" fmla="*/ 49 h 145"/>
                  <a:gd name="T10" fmla="*/ 0 w 48"/>
                  <a:gd name="T11" fmla="*/ 139 h 145"/>
                  <a:gd name="T12" fmla="*/ 5 w 48"/>
                  <a:gd name="T13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45">
                    <a:moveTo>
                      <a:pt x="5" y="145"/>
                    </a:moveTo>
                    <a:cubicBezTo>
                      <a:pt x="43" y="145"/>
                      <a:pt x="43" y="145"/>
                      <a:pt x="43" y="145"/>
                    </a:cubicBezTo>
                    <a:cubicBezTo>
                      <a:pt x="46" y="145"/>
                      <a:pt x="48" y="142"/>
                      <a:pt x="48" y="139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139"/>
                      <a:pt x="0" y="139"/>
                      <a:pt x="0" y="139"/>
                    </a:cubicBezTo>
                    <a:cubicBezTo>
                      <a:pt x="0" y="142"/>
                      <a:pt x="2" y="145"/>
                      <a:pt x="5" y="1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Freeform 230"/>
              <p:cNvSpPr/>
              <p:nvPr/>
            </p:nvSpPr>
            <p:spPr bwMode="auto">
              <a:xfrm>
                <a:off x="3938857" y="2713104"/>
                <a:ext cx="124693" cy="341550"/>
              </a:xfrm>
              <a:custGeom>
                <a:avLst/>
                <a:gdLst>
                  <a:gd name="T0" fmla="*/ 22 w 49"/>
                  <a:gd name="T1" fmla="*/ 22 h 133"/>
                  <a:gd name="T2" fmla="*/ 0 w 49"/>
                  <a:gd name="T3" fmla="*/ 0 h 133"/>
                  <a:gd name="T4" fmla="*/ 0 w 49"/>
                  <a:gd name="T5" fmla="*/ 127 h 133"/>
                  <a:gd name="T6" fmla="*/ 6 w 49"/>
                  <a:gd name="T7" fmla="*/ 133 h 133"/>
                  <a:gd name="T8" fmla="*/ 43 w 49"/>
                  <a:gd name="T9" fmla="*/ 133 h 133"/>
                  <a:gd name="T10" fmla="*/ 49 w 49"/>
                  <a:gd name="T11" fmla="*/ 127 h 133"/>
                  <a:gd name="T12" fmla="*/ 49 w 49"/>
                  <a:gd name="T13" fmla="*/ 26 h 133"/>
                  <a:gd name="T14" fmla="*/ 38 w 49"/>
                  <a:gd name="T15" fmla="*/ 29 h 133"/>
                  <a:gd name="T16" fmla="*/ 22 w 49"/>
                  <a:gd name="T17" fmla="*/ 22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" h="133">
                    <a:moveTo>
                      <a:pt x="22" y="2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7"/>
                      <a:pt x="0" y="127"/>
                      <a:pt x="0" y="127"/>
                    </a:cubicBezTo>
                    <a:cubicBezTo>
                      <a:pt x="0" y="130"/>
                      <a:pt x="3" y="133"/>
                      <a:pt x="6" y="133"/>
                    </a:cubicBezTo>
                    <a:cubicBezTo>
                      <a:pt x="43" y="133"/>
                      <a:pt x="43" y="133"/>
                      <a:pt x="43" y="133"/>
                    </a:cubicBezTo>
                    <a:cubicBezTo>
                      <a:pt x="46" y="133"/>
                      <a:pt x="49" y="130"/>
                      <a:pt x="49" y="127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6" y="28"/>
                      <a:pt x="42" y="29"/>
                      <a:pt x="38" y="29"/>
                    </a:cubicBezTo>
                    <a:cubicBezTo>
                      <a:pt x="32" y="29"/>
                      <a:pt x="27" y="26"/>
                      <a:pt x="22" y="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Freeform 231"/>
              <p:cNvSpPr/>
              <p:nvPr/>
            </p:nvSpPr>
            <p:spPr bwMode="auto">
              <a:xfrm>
                <a:off x="4100415" y="2624193"/>
                <a:ext cx="122524" cy="430461"/>
              </a:xfrm>
              <a:custGeom>
                <a:avLst/>
                <a:gdLst>
                  <a:gd name="T0" fmla="*/ 5 w 48"/>
                  <a:gd name="T1" fmla="*/ 168 h 168"/>
                  <a:gd name="T2" fmla="*/ 43 w 48"/>
                  <a:gd name="T3" fmla="*/ 168 h 168"/>
                  <a:gd name="T4" fmla="*/ 48 w 48"/>
                  <a:gd name="T5" fmla="*/ 162 h 168"/>
                  <a:gd name="T6" fmla="*/ 48 w 48"/>
                  <a:gd name="T7" fmla="*/ 0 h 168"/>
                  <a:gd name="T8" fmla="*/ 0 w 48"/>
                  <a:gd name="T9" fmla="*/ 48 h 168"/>
                  <a:gd name="T10" fmla="*/ 0 w 48"/>
                  <a:gd name="T11" fmla="*/ 162 h 168"/>
                  <a:gd name="T12" fmla="*/ 5 w 48"/>
                  <a:gd name="T1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68">
                    <a:moveTo>
                      <a:pt x="5" y="168"/>
                    </a:moveTo>
                    <a:cubicBezTo>
                      <a:pt x="43" y="168"/>
                      <a:pt x="43" y="168"/>
                      <a:pt x="43" y="168"/>
                    </a:cubicBezTo>
                    <a:cubicBezTo>
                      <a:pt x="46" y="168"/>
                      <a:pt x="48" y="165"/>
                      <a:pt x="48" y="162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162"/>
                      <a:pt x="0" y="162"/>
                      <a:pt x="0" y="162"/>
                    </a:cubicBezTo>
                    <a:cubicBezTo>
                      <a:pt x="0" y="165"/>
                      <a:pt x="2" y="168"/>
                      <a:pt x="5" y="16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7" name="Freeform 232"/>
              <p:cNvSpPr/>
              <p:nvPr/>
            </p:nvSpPr>
            <p:spPr bwMode="auto">
              <a:xfrm>
                <a:off x="4258721" y="2513596"/>
                <a:ext cx="125777" cy="541058"/>
              </a:xfrm>
              <a:custGeom>
                <a:avLst/>
                <a:gdLst>
                  <a:gd name="T0" fmla="*/ 29 w 49"/>
                  <a:gd name="T1" fmla="*/ 0 h 211"/>
                  <a:gd name="T2" fmla="*/ 0 w 49"/>
                  <a:gd name="T3" fmla="*/ 29 h 211"/>
                  <a:gd name="T4" fmla="*/ 0 w 49"/>
                  <a:gd name="T5" fmla="*/ 205 h 211"/>
                  <a:gd name="T6" fmla="*/ 6 w 49"/>
                  <a:gd name="T7" fmla="*/ 211 h 211"/>
                  <a:gd name="T8" fmla="*/ 43 w 49"/>
                  <a:gd name="T9" fmla="*/ 211 h 211"/>
                  <a:gd name="T10" fmla="*/ 49 w 49"/>
                  <a:gd name="T11" fmla="*/ 205 h 211"/>
                  <a:gd name="T12" fmla="*/ 49 w 49"/>
                  <a:gd name="T13" fmla="*/ 22 h 211"/>
                  <a:gd name="T14" fmla="*/ 29 w 49"/>
                  <a:gd name="T15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211">
                    <a:moveTo>
                      <a:pt x="29" y="0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05"/>
                      <a:pt x="0" y="205"/>
                      <a:pt x="0" y="205"/>
                    </a:cubicBezTo>
                    <a:cubicBezTo>
                      <a:pt x="0" y="208"/>
                      <a:pt x="3" y="211"/>
                      <a:pt x="6" y="211"/>
                    </a:cubicBezTo>
                    <a:cubicBezTo>
                      <a:pt x="43" y="211"/>
                      <a:pt x="43" y="211"/>
                      <a:pt x="43" y="211"/>
                    </a:cubicBezTo>
                    <a:cubicBezTo>
                      <a:pt x="46" y="211"/>
                      <a:pt x="49" y="208"/>
                      <a:pt x="49" y="205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38" y="21"/>
                      <a:pt x="29" y="12"/>
                      <a:pt x="2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Freeform 233"/>
              <p:cNvSpPr/>
              <p:nvPr/>
            </p:nvSpPr>
            <p:spPr bwMode="auto">
              <a:xfrm>
                <a:off x="3546346" y="2339026"/>
                <a:ext cx="871764" cy="610452"/>
              </a:xfrm>
              <a:custGeom>
                <a:avLst/>
                <a:gdLst>
                  <a:gd name="T0" fmla="*/ 20 w 340"/>
                  <a:gd name="T1" fmla="*/ 234 h 238"/>
                  <a:gd name="T2" fmla="*/ 140 w 340"/>
                  <a:gd name="T3" fmla="*/ 113 h 238"/>
                  <a:gd name="T4" fmla="*/ 183 w 340"/>
                  <a:gd name="T5" fmla="*/ 156 h 238"/>
                  <a:gd name="T6" fmla="*/ 199 w 340"/>
                  <a:gd name="T7" fmla="*/ 156 h 238"/>
                  <a:gd name="T8" fmla="*/ 318 w 340"/>
                  <a:gd name="T9" fmla="*/ 37 h 238"/>
                  <a:gd name="T10" fmla="*/ 318 w 340"/>
                  <a:gd name="T11" fmla="*/ 64 h 238"/>
                  <a:gd name="T12" fmla="*/ 329 w 340"/>
                  <a:gd name="T13" fmla="*/ 75 h 238"/>
                  <a:gd name="T14" fmla="*/ 340 w 340"/>
                  <a:gd name="T15" fmla="*/ 64 h 238"/>
                  <a:gd name="T16" fmla="*/ 340 w 340"/>
                  <a:gd name="T17" fmla="*/ 11 h 238"/>
                  <a:gd name="T18" fmla="*/ 337 w 340"/>
                  <a:gd name="T19" fmla="*/ 3 h 238"/>
                  <a:gd name="T20" fmla="*/ 329 w 340"/>
                  <a:gd name="T21" fmla="*/ 0 h 238"/>
                  <a:gd name="T22" fmla="*/ 276 w 340"/>
                  <a:gd name="T23" fmla="*/ 0 h 238"/>
                  <a:gd name="T24" fmla="*/ 265 w 340"/>
                  <a:gd name="T25" fmla="*/ 11 h 238"/>
                  <a:gd name="T26" fmla="*/ 276 w 340"/>
                  <a:gd name="T27" fmla="*/ 22 h 238"/>
                  <a:gd name="T28" fmla="*/ 302 w 340"/>
                  <a:gd name="T29" fmla="*/ 22 h 238"/>
                  <a:gd name="T30" fmla="*/ 191 w 340"/>
                  <a:gd name="T31" fmla="*/ 133 h 238"/>
                  <a:gd name="T32" fmla="*/ 148 w 340"/>
                  <a:gd name="T33" fmla="*/ 90 h 238"/>
                  <a:gd name="T34" fmla="*/ 133 w 340"/>
                  <a:gd name="T35" fmla="*/ 90 h 238"/>
                  <a:gd name="T36" fmla="*/ 4 w 340"/>
                  <a:gd name="T37" fmla="*/ 219 h 238"/>
                  <a:gd name="T38" fmla="*/ 4 w 340"/>
                  <a:gd name="T39" fmla="*/ 234 h 238"/>
                  <a:gd name="T40" fmla="*/ 20 w 340"/>
                  <a:gd name="T41" fmla="*/ 234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40" h="238">
                    <a:moveTo>
                      <a:pt x="20" y="234"/>
                    </a:moveTo>
                    <a:cubicBezTo>
                      <a:pt x="140" y="113"/>
                      <a:pt x="140" y="113"/>
                      <a:pt x="140" y="113"/>
                    </a:cubicBezTo>
                    <a:cubicBezTo>
                      <a:pt x="183" y="156"/>
                      <a:pt x="183" y="156"/>
                      <a:pt x="183" y="156"/>
                    </a:cubicBezTo>
                    <a:cubicBezTo>
                      <a:pt x="188" y="160"/>
                      <a:pt x="195" y="160"/>
                      <a:pt x="199" y="156"/>
                    </a:cubicBezTo>
                    <a:cubicBezTo>
                      <a:pt x="318" y="37"/>
                      <a:pt x="318" y="37"/>
                      <a:pt x="318" y="37"/>
                    </a:cubicBezTo>
                    <a:cubicBezTo>
                      <a:pt x="318" y="64"/>
                      <a:pt x="318" y="64"/>
                      <a:pt x="318" y="64"/>
                    </a:cubicBezTo>
                    <a:cubicBezTo>
                      <a:pt x="318" y="70"/>
                      <a:pt x="323" y="75"/>
                      <a:pt x="329" y="75"/>
                    </a:cubicBezTo>
                    <a:cubicBezTo>
                      <a:pt x="335" y="75"/>
                      <a:pt x="340" y="70"/>
                      <a:pt x="340" y="64"/>
                    </a:cubicBezTo>
                    <a:cubicBezTo>
                      <a:pt x="340" y="11"/>
                      <a:pt x="340" y="11"/>
                      <a:pt x="340" y="11"/>
                    </a:cubicBezTo>
                    <a:cubicBezTo>
                      <a:pt x="340" y="8"/>
                      <a:pt x="339" y="5"/>
                      <a:pt x="337" y="3"/>
                    </a:cubicBezTo>
                    <a:cubicBezTo>
                      <a:pt x="335" y="1"/>
                      <a:pt x="332" y="0"/>
                      <a:pt x="329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0" y="0"/>
                      <a:pt x="265" y="4"/>
                      <a:pt x="265" y="11"/>
                    </a:cubicBezTo>
                    <a:cubicBezTo>
                      <a:pt x="265" y="17"/>
                      <a:pt x="270" y="22"/>
                      <a:pt x="276" y="22"/>
                    </a:cubicBezTo>
                    <a:cubicBezTo>
                      <a:pt x="302" y="22"/>
                      <a:pt x="302" y="22"/>
                      <a:pt x="302" y="22"/>
                    </a:cubicBezTo>
                    <a:cubicBezTo>
                      <a:pt x="191" y="133"/>
                      <a:pt x="191" y="133"/>
                      <a:pt x="191" y="133"/>
                    </a:cubicBezTo>
                    <a:cubicBezTo>
                      <a:pt x="148" y="90"/>
                      <a:pt x="148" y="90"/>
                      <a:pt x="148" y="90"/>
                    </a:cubicBezTo>
                    <a:cubicBezTo>
                      <a:pt x="144" y="86"/>
                      <a:pt x="137" y="86"/>
                      <a:pt x="133" y="90"/>
                    </a:cubicBezTo>
                    <a:cubicBezTo>
                      <a:pt x="4" y="219"/>
                      <a:pt x="4" y="219"/>
                      <a:pt x="4" y="219"/>
                    </a:cubicBezTo>
                    <a:cubicBezTo>
                      <a:pt x="0" y="223"/>
                      <a:pt x="0" y="230"/>
                      <a:pt x="4" y="234"/>
                    </a:cubicBezTo>
                    <a:cubicBezTo>
                      <a:pt x="8" y="238"/>
                      <a:pt x="15" y="238"/>
                      <a:pt x="20" y="2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83" name="组合 82"/>
          <p:cNvGrpSpPr/>
          <p:nvPr/>
        </p:nvGrpSpPr>
        <p:grpSpPr>
          <a:xfrm>
            <a:off x="1366956" y="1489357"/>
            <a:ext cx="1586056" cy="1586449"/>
            <a:chOff x="1041891" y="2887277"/>
            <a:chExt cx="1036261" cy="1036518"/>
          </a:xfrm>
        </p:grpSpPr>
        <p:sp>
          <p:nvSpPr>
            <p:cNvPr id="84" name="Oval 53"/>
            <p:cNvSpPr>
              <a:spLocks noChangeArrowheads="1"/>
            </p:cNvSpPr>
            <p:nvPr/>
          </p:nvSpPr>
          <p:spPr bwMode="auto">
            <a:xfrm>
              <a:off x="1041891" y="2887277"/>
              <a:ext cx="1036261" cy="1036518"/>
            </a:xfrm>
            <a:prstGeom prst="ellipse">
              <a:avLst/>
            </a:prstGeom>
            <a:solidFill>
              <a:schemeClr val="accent1"/>
            </a:solidFill>
            <a:ln w="889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4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Text Box 58"/>
            <p:cNvSpPr txBox="1">
              <a:spLocks noChangeArrowheads="1"/>
            </p:cNvSpPr>
            <p:nvPr/>
          </p:nvSpPr>
          <p:spPr bwMode="auto">
            <a:xfrm>
              <a:off x="1159958" y="3077737"/>
              <a:ext cx="782803" cy="708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altLang="zh-CN" sz="6600" dirty="0">
                  <a:solidFill>
                    <a:schemeClr val="bg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02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flip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4"/>
          <p:cNvSpPr txBox="1"/>
          <p:nvPr/>
        </p:nvSpPr>
        <p:spPr>
          <a:xfrm>
            <a:off x="611560" y="346774"/>
            <a:ext cx="2256285" cy="496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en-GB" sz="14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738572" y="843558"/>
            <a:ext cx="764985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reeform 81"/>
          <p:cNvSpPr/>
          <p:nvPr/>
        </p:nvSpPr>
        <p:spPr bwMode="auto">
          <a:xfrm>
            <a:off x="1654306" y="2050294"/>
            <a:ext cx="5803772" cy="1678037"/>
          </a:xfrm>
          <a:custGeom>
            <a:avLst/>
            <a:gdLst>
              <a:gd name="T0" fmla="*/ 0 w 5049"/>
              <a:gd name="T1" fmla="*/ 1263 h 1460"/>
              <a:gd name="T2" fmla="*/ 1159 w 5049"/>
              <a:gd name="T3" fmla="*/ 48 h 1460"/>
              <a:gd name="T4" fmla="*/ 2611 w 5049"/>
              <a:gd name="T5" fmla="*/ 1263 h 1460"/>
              <a:gd name="T6" fmla="*/ 2611 w 5049"/>
              <a:gd name="T7" fmla="*/ 1227 h 1460"/>
              <a:gd name="T8" fmla="*/ 3888 w 5049"/>
              <a:gd name="T9" fmla="*/ 15 h 1460"/>
              <a:gd name="T10" fmla="*/ 5049 w 5049"/>
              <a:gd name="T11" fmla="*/ 1138 h 14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49" h="1460">
                <a:moveTo>
                  <a:pt x="0" y="1263"/>
                </a:moveTo>
                <a:cubicBezTo>
                  <a:pt x="192" y="1062"/>
                  <a:pt x="724" y="48"/>
                  <a:pt x="1159" y="48"/>
                </a:cubicBezTo>
                <a:cubicBezTo>
                  <a:pt x="1594" y="48"/>
                  <a:pt x="2369" y="1066"/>
                  <a:pt x="2611" y="1263"/>
                </a:cubicBezTo>
                <a:cubicBezTo>
                  <a:pt x="2853" y="1460"/>
                  <a:pt x="2398" y="1435"/>
                  <a:pt x="2611" y="1227"/>
                </a:cubicBezTo>
                <a:cubicBezTo>
                  <a:pt x="2824" y="1019"/>
                  <a:pt x="3482" y="30"/>
                  <a:pt x="3888" y="15"/>
                </a:cubicBezTo>
                <a:cubicBezTo>
                  <a:pt x="4294" y="0"/>
                  <a:pt x="4807" y="904"/>
                  <a:pt x="5049" y="1138"/>
                </a:cubicBezTo>
              </a:path>
            </a:pathLst>
          </a:custGeom>
          <a:noFill/>
          <a:ln w="50800">
            <a:solidFill>
              <a:schemeClr val="tx1">
                <a:lumMod val="75000"/>
                <a:lumOff val="25000"/>
              </a:schemeClr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Text Box 16"/>
          <p:cNvSpPr txBox="1">
            <a:spLocks noChangeArrowheads="1"/>
          </p:cNvSpPr>
          <p:nvPr/>
        </p:nvSpPr>
        <p:spPr bwMode="auto">
          <a:xfrm>
            <a:off x="899795" y="2329180"/>
            <a:ext cx="1355090" cy="34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 action="ppaction://hlinksldjump"/>
              </a:rPr>
              <a:t>选课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 Box 38"/>
          <p:cNvSpPr txBox="1">
            <a:spLocks noChangeArrowheads="1"/>
          </p:cNvSpPr>
          <p:nvPr/>
        </p:nvSpPr>
        <p:spPr bwMode="auto">
          <a:xfrm>
            <a:off x="2501900" y="2957195"/>
            <a:ext cx="1076960" cy="34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 action="ppaction://hlinksldjump"/>
              </a:rPr>
              <a:t>顶岗实习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3955415" y="2329180"/>
            <a:ext cx="1251585" cy="34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 action="ppaction://hlinksldjump"/>
              </a:rPr>
              <a:t>免修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Text Box 42"/>
          <p:cNvSpPr txBox="1">
            <a:spLocks noChangeArrowheads="1"/>
          </p:cNvSpPr>
          <p:nvPr/>
        </p:nvSpPr>
        <p:spPr bwMode="auto">
          <a:xfrm>
            <a:off x="5677535" y="2957195"/>
            <a:ext cx="1076960" cy="34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 action="ppaction://hlinksldjump"/>
              </a:rPr>
              <a:t>教室预约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Text Box 44"/>
          <p:cNvSpPr txBox="1">
            <a:spLocks noChangeArrowheads="1"/>
          </p:cNvSpPr>
          <p:nvPr/>
        </p:nvSpPr>
        <p:spPr bwMode="auto">
          <a:xfrm>
            <a:off x="7033260" y="2329180"/>
            <a:ext cx="1355090" cy="34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6" action="ppaction://hlinksldjump"/>
              </a:rPr>
              <a:t>补办学生证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501743" y="1635646"/>
            <a:ext cx="1036261" cy="1036518"/>
            <a:chOff x="2501743" y="1635646"/>
            <a:chExt cx="1036261" cy="1036518"/>
          </a:xfrm>
        </p:grpSpPr>
        <p:sp>
          <p:nvSpPr>
            <p:cNvPr id="29" name="Oval 53"/>
            <p:cNvSpPr>
              <a:spLocks noChangeArrowheads="1"/>
            </p:cNvSpPr>
            <p:nvPr/>
          </p:nvSpPr>
          <p:spPr bwMode="auto">
            <a:xfrm>
              <a:off x="2501743" y="1635646"/>
              <a:ext cx="1036261" cy="1036518"/>
            </a:xfrm>
            <a:prstGeom prst="ellipse">
              <a:avLst/>
            </a:prstGeom>
            <a:solidFill>
              <a:schemeClr val="accent2"/>
            </a:solidFill>
            <a:ln w="889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Text Box 59"/>
            <p:cNvSpPr txBox="1">
              <a:spLocks noChangeArrowheads="1"/>
            </p:cNvSpPr>
            <p:nvPr/>
          </p:nvSpPr>
          <p:spPr bwMode="auto">
            <a:xfrm>
              <a:off x="2639226" y="1835816"/>
              <a:ext cx="782803" cy="631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altLang="zh-CN" sz="3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170801" y="2938997"/>
            <a:ext cx="1036261" cy="1036518"/>
            <a:chOff x="4170801" y="2938997"/>
            <a:chExt cx="1036261" cy="1036518"/>
          </a:xfrm>
        </p:grpSpPr>
        <p:sp>
          <p:nvSpPr>
            <p:cNvPr id="30" name="Oval 53"/>
            <p:cNvSpPr>
              <a:spLocks noChangeArrowheads="1"/>
            </p:cNvSpPr>
            <p:nvPr/>
          </p:nvSpPr>
          <p:spPr bwMode="auto">
            <a:xfrm>
              <a:off x="4170801" y="2938997"/>
              <a:ext cx="1036261" cy="1036518"/>
            </a:xfrm>
            <a:prstGeom prst="ellipse">
              <a:avLst/>
            </a:prstGeom>
            <a:solidFill>
              <a:schemeClr val="accent3"/>
            </a:solidFill>
            <a:ln w="889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Text Box 60"/>
            <p:cNvSpPr txBox="1">
              <a:spLocks noChangeArrowheads="1"/>
            </p:cNvSpPr>
            <p:nvPr/>
          </p:nvSpPr>
          <p:spPr bwMode="auto">
            <a:xfrm>
              <a:off x="4292373" y="3105837"/>
              <a:ext cx="782803" cy="631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altLang="zh-CN" sz="3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578926" y="1635646"/>
            <a:ext cx="1036261" cy="1036518"/>
            <a:chOff x="5578926" y="1635646"/>
            <a:chExt cx="1036261" cy="1036518"/>
          </a:xfrm>
        </p:grpSpPr>
        <p:sp>
          <p:nvSpPr>
            <p:cNvPr id="31" name="Oval 53"/>
            <p:cNvSpPr>
              <a:spLocks noChangeArrowheads="1"/>
            </p:cNvSpPr>
            <p:nvPr/>
          </p:nvSpPr>
          <p:spPr bwMode="auto">
            <a:xfrm>
              <a:off x="5578926" y="1635646"/>
              <a:ext cx="1036261" cy="1036518"/>
            </a:xfrm>
            <a:prstGeom prst="ellipse">
              <a:avLst/>
            </a:prstGeom>
            <a:solidFill>
              <a:schemeClr val="accent4"/>
            </a:solidFill>
            <a:ln w="889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Text Box 61"/>
            <p:cNvSpPr txBox="1">
              <a:spLocks noChangeArrowheads="1"/>
            </p:cNvSpPr>
            <p:nvPr/>
          </p:nvSpPr>
          <p:spPr bwMode="auto">
            <a:xfrm>
              <a:off x="5721148" y="1835816"/>
              <a:ext cx="782803" cy="631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altLang="zh-CN" sz="3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090504" y="2893023"/>
            <a:ext cx="1036261" cy="1036518"/>
            <a:chOff x="7090504" y="2893023"/>
            <a:chExt cx="1036261" cy="1036518"/>
          </a:xfrm>
        </p:grpSpPr>
        <p:sp>
          <p:nvSpPr>
            <p:cNvPr id="32" name="Oval 53"/>
            <p:cNvSpPr>
              <a:spLocks noChangeArrowheads="1"/>
            </p:cNvSpPr>
            <p:nvPr/>
          </p:nvSpPr>
          <p:spPr bwMode="auto">
            <a:xfrm>
              <a:off x="7090504" y="2893023"/>
              <a:ext cx="1036261" cy="1036518"/>
            </a:xfrm>
            <a:prstGeom prst="ellipse">
              <a:avLst/>
            </a:prstGeom>
            <a:solidFill>
              <a:schemeClr val="accent1"/>
            </a:solidFill>
            <a:ln w="889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Text Box 62"/>
            <p:cNvSpPr txBox="1">
              <a:spLocks noChangeArrowheads="1"/>
            </p:cNvSpPr>
            <p:nvPr/>
          </p:nvSpPr>
          <p:spPr bwMode="auto">
            <a:xfrm>
              <a:off x="7225896" y="3105837"/>
              <a:ext cx="782803" cy="631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altLang="zh-CN" sz="3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041891" y="2887277"/>
            <a:ext cx="1036261" cy="1036518"/>
            <a:chOff x="1041891" y="2887277"/>
            <a:chExt cx="1036261" cy="1036518"/>
          </a:xfrm>
        </p:grpSpPr>
        <p:sp>
          <p:nvSpPr>
            <p:cNvPr id="33" name="Oval 53"/>
            <p:cNvSpPr>
              <a:spLocks noChangeArrowheads="1"/>
            </p:cNvSpPr>
            <p:nvPr/>
          </p:nvSpPr>
          <p:spPr bwMode="auto">
            <a:xfrm>
              <a:off x="1041891" y="2887277"/>
              <a:ext cx="1036261" cy="1036518"/>
            </a:xfrm>
            <a:prstGeom prst="ellipse">
              <a:avLst/>
            </a:prstGeom>
            <a:solidFill>
              <a:schemeClr val="accent1"/>
            </a:solidFill>
            <a:ln w="889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8" name="Text Box 58"/>
            <p:cNvSpPr txBox="1">
              <a:spLocks noChangeArrowheads="1"/>
            </p:cNvSpPr>
            <p:nvPr/>
          </p:nvSpPr>
          <p:spPr bwMode="auto">
            <a:xfrm>
              <a:off x="1177282" y="3105837"/>
              <a:ext cx="782803" cy="631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altLang="zh-CN" sz="3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</a:p>
          </p:txBody>
        </p:sp>
      </p:grp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23322" y="205624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选课</a:t>
            </a:r>
          </a:p>
        </p:txBody>
      </p:sp>
      <p:sp>
        <p:nvSpPr>
          <p:cNvPr id="27" name="箭头3"/>
          <p:cNvSpPr/>
          <p:nvPr/>
        </p:nvSpPr>
        <p:spPr bwMode="gray">
          <a:xfrm flipV="1">
            <a:off x="1391522" y="2889667"/>
            <a:ext cx="819764" cy="1140531"/>
          </a:xfrm>
          <a:custGeom>
            <a:avLst/>
            <a:gdLst>
              <a:gd name="T0" fmla="*/ 118 w 933"/>
              <a:gd name="T1" fmla="*/ 1044 h 1182"/>
              <a:gd name="T2" fmla="*/ 128 w 933"/>
              <a:gd name="T3" fmla="*/ 340 h 1182"/>
              <a:gd name="T4" fmla="*/ 264 w 933"/>
              <a:gd name="T5" fmla="*/ 210 h 1182"/>
              <a:gd name="T6" fmla="*/ 720 w 933"/>
              <a:gd name="T7" fmla="*/ 202 h 1182"/>
              <a:gd name="T8" fmla="*/ 720 w 933"/>
              <a:gd name="T9" fmla="*/ 320 h 1182"/>
              <a:gd name="T10" fmla="*/ 933 w 933"/>
              <a:gd name="T11" fmla="*/ 153 h 1182"/>
              <a:gd name="T12" fmla="*/ 712 w 933"/>
              <a:gd name="T13" fmla="*/ 0 h 1182"/>
              <a:gd name="T14" fmla="*/ 714 w 933"/>
              <a:gd name="T15" fmla="*/ 92 h 1182"/>
              <a:gd name="T16" fmla="*/ 234 w 933"/>
              <a:gd name="T17" fmla="*/ 94 h 1182"/>
              <a:gd name="T18" fmla="*/ 0 w 933"/>
              <a:gd name="T19" fmla="*/ 298 h 1182"/>
              <a:gd name="T20" fmla="*/ 0 w 933"/>
              <a:gd name="T21" fmla="*/ 1058 h 1182"/>
              <a:gd name="T22" fmla="*/ 118 w 933"/>
              <a:gd name="T23" fmla="*/ 1044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90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箭头1"/>
          <p:cNvSpPr/>
          <p:nvPr/>
        </p:nvSpPr>
        <p:spPr bwMode="gray">
          <a:xfrm>
            <a:off x="1386251" y="1643759"/>
            <a:ext cx="819764" cy="1321191"/>
          </a:xfrm>
          <a:custGeom>
            <a:avLst/>
            <a:gdLst>
              <a:gd name="T0" fmla="*/ 118 w 933"/>
              <a:gd name="T1" fmla="*/ 1044 h 1182"/>
              <a:gd name="T2" fmla="*/ 128 w 933"/>
              <a:gd name="T3" fmla="*/ 340 h 1182"/>
              <a:gd name="T4" fmla="*/ 264 w 933"/>
              <a:gd name="T5" fmla="*/ 210 h 1182"/>
              <a:gd name="T6" fmla="*/ 720 w 933"/>
              <a:gd name="T7" fmla="*/ 202 h 1182"/>
              <a:gd name="T8" fmla="*/ 720 w 933"/>
              <a:gd name="T9" fmla="*/ 320 h 1182"/>
              <a:gd name="T10" fmla="*/ 933 w 933"/>
              <a:gd name="T11" fmla="*/ 153 h 1182"/>
              <a:gd name="T12" fmla="*/ 712 w 933"/>
              <a:gd name="T13" fmla="*/ 0 h 1182"/>
              <a:gd name="T14" fmla="*/ 714 w 933"/>
              <a:gd name="T15" fmla="*/ 92 h 1182"/>
              <a:gd name="T16" fmla="*/ 234 w 933"/>
              <a:gd name="T17" fmla="*/ 94 h 1182"/>
              <a:gd name="T18" fmla="*/ 0 w 933"/>
              <a:gd name="T19" fmla="*/ 298 h 1182"/>
              <a:gd name="T20" fmla="*/ 0 w 933"/>
              <a:gd name="T21" fmla="*/ 1058 h 1182"/>
              <a:gd name="T22" fmla="*/ 118 w 933"/>
              <a:gd name="T23" fmla="*/ 1044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90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1"/>
          <p:cNvSpPr>
            <a:spLocks noChangeArrowheads="1"/>
          </p:cNvSpPr>
          <p:nvPr/>
        </p:nvSpPr>
        <p:spPr bwMode="gray">
          <a:xfrm>
            <a:off x="3381955" y="1352205"/>
            <a:ext cx="4578109" cy="896993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zh-CN" sz="1200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选课时间：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1-4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学期（两年制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1-2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学期）</a:t>
            </a:r>
            <a:r>
              <a:rPr lang="zh-CN" altLang="en-US" sz="1200" b="1" u="sng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学期末</a:t>
            </a:r>
            <a:endParaRPr lang="zh-CN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zh-CN" sz="1200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学习时间：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2-5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学期（两年制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2-3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学期）学期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综合素质课不安排补考，</a:t>
            </a:r>
            <a:r>
              <a:rPr lang="zh-CN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课程选课人数达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50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人则可开班，否则重选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标题1"/>
          <p:cNvSpPr>
            <a:spLocks noChangeArrowheads="1"/>
          </p:cNvSpPr>
          <p:nvPr/>
        </p:nvSpPr>
        <p:spPr bwMode="gray">
          <a:xfrm>
            <a:off x="2305985" y="1347614"/>
            <a:ext cx="931954" cy="901585"/>
          </a:xfrm>
          <a:prstGeom prst="roundRect">
            <a:avLst>
              <a:gd name="adj" fmla="val 11921"/>
            </a:avLst>
          </a:prstGeom>
          <a:solidFill>
            <a:schemeClr val="accent2"/>
          </a:solidFill>
          <a:ln w="63500" cap="flat" cmpd="sng" algn="ctr">
            <a:solidFill>
              <a:schemeClr val="bg1"/>
            </a:solidFill>
            <a:prstDash val="solid"/>
          </a:ln>
          <a:effectLst>
            <a:outerShdw blurRad="127000" dist="38100" dir="5400000" algn="ctr" rotWithShape="0">
              <a:prstClr val="black">
                <a:alpha val="40000"/>
              </a:prstClr>
            </a:outerShdw>
          </a:effectLst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综合素质选课</a:t>
            </a:r>
          </a:p>
        </p:txBody>
      </p:sp>
      <p:sp>
        <p:nvSpPr>
          <p:cNvPr id="34" name="文本3"/>
          <p:cNvSpPr>
            <a:spLocks noChangeArrowheads="1"/>
          </p:cNvSpPr>
          <p:nvPr/>
        </p:nvSpPr>
        <p:spPr bwMode="ltGray">
          <a:xfrm>
            <a:off x="3381955" y="3523042"/>
            <a:ext cx="4578109" cy="886051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zh-CN" sz="1200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选课时间：</a:t>
            </a:r>
            <a:r>
              <a:rPr lang="zh-CN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开课学期第一周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zh-CN" sz="1200" b="1" dirty="0" smtClean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选课</a:t>
            </a:r>
            <a:r>
              <a:rPr lang="zh-CN" altLang="en-US" sz="1200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</a:t>
            </a:r>
            <a:r>
              <a:rPr lang="zh-CN" altLang="zh-CN" sz="1200" b="1" dirty="0" smtClean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教务管理系统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标题3"/>
          <p:cNvSpPr>
            <a:spLocks noChangeArrowheads="1"/>
          </p:cNvSpPr>
          <p:nvPr/>
        </p:nvSpPr>
        <p:spPr bwMode="gray">
          <a:xfrm>
            <a:off x="2305985" y="3523042"/>
            <a:ext cx="931954" cy="886051"/>
          </a:xfrm>
          <a:prstGeom prst="roundRect">
            <a:avLst>
              <a:gd name="adj" fmla="val 11921"/>
            </a:avLst>
          </a:prstGeom>
          <a:solidFill>
            <a:schemeClr val="accent4"/>
          </a:solidFill>
          <a:ln w="63500" cap="flat" cmpd="sng" algn="ctr">
            <a:solidFill>
              <a:schemeClr val="bg1"/>
            </a:solidFill>
            <a:prstDash val="solid"/>
          </a:ln>
          <a:effectLst>
            <a:outerShdw blurRad="127000" dist="38100" dir="5400000" algn="ctr" rotWithShape="0">
              <a:prstClr val="black">
                <a:alpha val="40000"/>
              </a:prstClr>
            </a:outerShdw>
          </a:effectLst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体育选课</a:t>
            </a:r>
          </a:p>
        </p:txBody>
      </p:sp>
      <p:sp>
        <p:nvSpPr>
          <p:cNvPr id="36" name="Oval 19"/>
          <p:cNvSpPr>
            <a:spLocks noChangeArrowheads="1"/>
          </p:cNvSpPr>
          <p:nvPr/>
        </p:nvSpPr>
        <p:spPr bwMode="auto">
          <a:xfrm>
            <a:off x="825376" y="2370440"/>
            <a:ext cx="1036927" cy="1038223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  <a:round/>
          </a:ln>
          <a:effectLst>
            <a:outerShdw blurRad="127000" dist="38100" dir="5400000" algn="ctr" rotWithShape="0">
              <a:prstClr val="black">
                <a:alpha val="40000"/>
              </a:prstClr>
            </a:outerShdw>
          </a:effectLst>
        </p:spPr>
        <p:txBody>
          <a:bodyPr lIns="62118" tIns="31058" rIns="62118" bIns="31058" anchor="ctr"/>
          <a:lstStyle/>
          <a:p>
            <a:pPr algn="ctr">
              <a:lnSpc>
                <a:spcPct val="120000"/>
              </a:lnSpc>
              <a:defRPr/>
            </a:pPr>
            <a:r>
              <a:rPr lang="zh-CN" altLang="en-US" b="1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课程类型</a:t>
            </a:r>
            <a:endParaRPr lang="zh-CN" altLang="en-US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左箭头 1">
            <a:hlinkClick r:id="rId3" action="ppaction://hlinksldjump"/>
          </p:cNvPr>
          <p:cNvSpPr/>
          <p:nvPr/>
        </p:nvSpPr>
        <p:spPr>
          <a:xfrm>
            <a:off x="7653655" y="4587875"/>
            <a:ext cx="432435" cy="2882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/>
      </p:par>
    </p:tnLst>
    <p:bldLst>
      <p:bldP spid="27" grpId="0" animBg="1"/>
      <p:bldP spid="29" grpId="0" animBg="1"/>
      <p:bldP spid="30" grpId="0" animBg="1"/>
      <p:bldP spid="31" grpId="0" animBg="1"/>
      <p:bldP spid="34" grpId="0" animBg="1"/>
      <p:bldP spid="35" grpId="0" animBg="1"/>
      <p:bldP spid="3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89"/>
          <p:cNvSpPr txBox="1"/>
          <p:nvPr/>
        </p:nvSpPr>
        <p:spPr>
          <a:xfrm>
            <a:off x="823322" y="205624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顶岗实习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740410" y="1243767"/>
            <a:ext cx="7345680" cy="147320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38510" y="1459047"/>
            <a:ext cx="6750750" cy="996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顶岗实习开展时间：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三年制第六学期，两年制第四学期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按要求及时在实践教学信息管理系统中进行信息采集，上传顶岗实习协议，完成周记和总结</a:t>
            </a:r>
          </a:p>
        </p:txBody>
      </p:sp>
      <p:sp>
        <p:nvSpPr>
          <p:cNvPr id="5" name="矩形 93"/>
          <p:cNvSpPr/>
          <p:nvPr/>
        </p:nvSpPr>
        <p:spPr>
          <a:xfrm>
            <a:off x="702742" y="1198955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3"/>
          <p:cNvSpPr/>
          <p:nvPr/>
        </p:nvSpPr>
        <p:spPr>
          <a:xfrm rot="10800000">
            <a:off x="7845341" y="2478009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左箭头 1">
            <a:hlinkClick r:id="rId3" action="ppaction://hlinksldjump"/>
          </p:cNvPr>
          <p:cNvSpPr/>
          <p:nvPr/>
        </p:nvSpPr>
        <p:spPr>
          <a:xfrm>
            <a:off x="7653655" y="4587875"/>
            <a:ext cx="432435" cy="2882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1737533" y="880478"/>
            <a:ext cx="1676400" cy="2629653"/>
            <a:chOff x="777383" y="1038958"/>
            <a:chExt cx="1851239" cy="2900945"/>
          </a:xfrm>
        </p:grpSpPr>
        <p:sp>
          <p:nvSpPr>
            <p:cNvPr id="33" name="圆角矩形 32"/>
            <p:cNvSpPr/>
            <p:nvPr/>
          </p:nvSpPr>
          <p:spPr>
            <a:xfrm>
              <a:off x="887052" y="1038958"/>
              <a:ext cx="1632254" cy="1502650"/>
            </a:xfrm>
            <a:prstGeom prst="roundRect">
              <a:avLst>
                <a:gd name="adj" fmla="val 9350"/>
              </a:avLst>
            </a:prstGeom>
            <a:solidFill>
              <a:schemeClr val="accent2"/>
            </a:solidFill>
            <a:ln>
              <a:solidFill>
                <a:schemeClr val="bg1"/>
              </a:solidFill>
            </a:ln>
            <a:effectLst>
              <a:outerShdw blurRad="1270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HK" altLang="en-US"/>
            </a:p>
          </p:txBody>
        </p:sp>
        <p:sp>
          <p:nvSpPr>
            <p:cNvPr id="34" name="任意多边形 33"/>
            <p:cNvSpPr/>
            <p:nvPr/>
          </p:nvSpPr>
          <p:spPr>
            <a:xfrm>
              <a:off x="778084" y="1947913"/>
              <a:ext cx="1850186" cy="1991990"/>
            </a:xfrm>
            <a:custGeom>
              <a:avLst/>
              <a:gdLst>
                <a:gd name="connsiteX0" fmla="*/ 1 w 2466914"/>
                <a:gd name="connsiteY0" fmla="*/ 0 h 3944375"/>
                <a:gd name="connsiteX1" fmla="*/ 2466914 w 2466914"/>
                <a:gd name="connsiteY1" fmla="*/ 0 h 3944375"/>
                <a:gd name="connsiteX2" fmla="*/ 2466914 w 2466914"/>
                <a:gd name="connsiteY2" fmla="*/ 3515745 h 3944375"/>
                <a:gd name="connsiteX3" fmla="*/ 2466913 w 2466914"/>
                <a:gd name="connsiteY3" fmla="*/ 3515745 h 3944375"/>
                <a:gd name="connsiteX4" fmla="*/ 2466913 w 2466914"/>
                <a:gd name="connsiteY4" fmla="*/ 3757044 h 3944375"/>
                <a:gd name="connsiteX5" fmla="*/ 2279582 w 2466914"/>
                <a:gd name="connsiteY5" fmla="*/ 3944375 h 3944375"/>
                <a:gd name="connsiteX6" fmla="*/ 187331 w 2466914"/>
                <a:gd name="connsiteY6" fmla="*/ 3944375 h 3944375"/>
                <a:gd name="connsiteX7" fmla="*/ 0 w 2466914"/>
                <a:gd name="connsiteY7" fmla="*/ 3757044 h 3944375"/>
                <a:gd name="connsiteX8" fmla="*/ 0 w 2466914"/>
                <a:gd name="connsiteY8" fmla="*/ 2128171 h 3944375"/>
                <a:gd name="connsiteX9" fmla="*/ 1 w 2466914"/>
                <a:gd name="connsiteY9" fmla="*/ 2128161 h 394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914" h="3944375">
                  <a:moveTo>
                    <a:pt x="1" y="0"/>
                  </a:moveTo>
                  <a:lnTo>
                    <a:pt x="2466914" y="0"/>
                  </a:lnTo>
                  <a:lnTo>
                    <a:pt x="2466914" y="3515745"/>
                  </a:lnTo>
                  <a:lnTo>
                    <a:pt x="2466913" y="3515745"/>
                  </a:lnTo>
                  <a:lnTo>
                    <a:pt x="2466913" y="3757044"/>
                  </a:lnTo>
                  <a:cubicBezTo>
                    <a:pt x="2466913" y="3860504"/>
                    <a:pt x="2383042" y="3944375"/>
                    <a:pt x="2279582" y="3944375"/>
                  </a:cubicBezTo>
                  <a:lnTo>
                    <a:pt x="187331" y="3944375"/>
                  </a:lnTo>
                  <a:cubicBezTo>
                    <a:pt x="83871" y="3944375"/>
                    <a:pt x="0" y="3860504"/>
                    <a:pt x="0" y="3757044"/>
                  </a:cubicBezTo>
                  <a:lnTo>
                    <a:pt x="0" y="2128171"/>
                  </a:lnTo>
                  <a:lnTo>
                    <a:pt x="1" y="2128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5400">
              <a:solidFill>
                <a:schemeClr val="accent2"/>
              </a:solidFill>
            </a:ln>
            <a:effectLst>
              <a:outerShdw blurRad="1270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HK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>
              <a:off x="1403141" y="1647875"/>
              <a:ext cx="600075" cy="6000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HK" altLang="en-US">
                <a:latin typeface="Impact" panose="020B0806030902050204" pitchFamily="34" charset="0"/>
              </a:endParaRPr>
            </a:p>
          </p:txBody>
        </p:sp>
        <p:sp>
          <p:nvSpPr>
            <p:cNvPr id="36" name="文本框 11"/>
            <p:cNvSpPr txBox="1"/>
            <p:nvPr/>
          </p:nvSpPr>
          <p:spPr>
            <a:xfrm>
              <a:off x="1304926" y="1222952"/>
              <a:ext cx="839367" cy="64161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lang="en-US" altLang="zh-HK" sz="3300" dirty="0">
                  <a:solidFill>
                    <a:schemeClr val="bg1"/>
                  </a:solidFill>
                  <a:latin typeface="Impact" panose="020B0806030902050204" pitchFamily="34" charset="0"/>
                  <a:ea typeface="张海山锐谐体2.0-授权联系：Samtype@QQ.com" panose="02000000000000000000" pitchFamily="2" charset="-122"/>
                </a:rPr>
                <a:t>01</a:t>
              </a:r>
              <a:endParaRPr lang="zh-HK" altLang="en-US" sz="3300" dirty="0">
                <a:solidFill>
                  <a:schemeClr val="bg1"/>
                </a:solidFill>
                <a:latin typeface="Impact" panose="020B0806030902050204" pitchFamily="34" charset="0"/>
                <a:ea typeface="张海山锐谐体2.0-授权联系：Samtype@QQ.com" panose="02000000000000000000" pitchFamily="2" charset="-122"/>
              </a:endParaRPr>
            </a:p>
          </p:txBody>
        </p:sp>
        <p:sp>
          <p:nvSpPr>
            <p:cNvPr id="37" name="文本框 64"/>
            <p:cNvSpPr txBox="1"/>
            <p:nvPr/>
          </p:nvSpPr>
          <p:spPr>
            <a:xfrm>
              <a:off x="1148007" y="2434566"/>
              <a:ext cx="1110344" cy="34675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lang="zh-CN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体育免修</a:t>
              </a:r>
              <a:endParaRPr lang="zh-HK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文本框 65"/>
            <p:cNvSpPr txBox="1"/>
            <p:nvPr/>
          </p:nvSpPr>
          <p:spPr>
            <a:xfrm>
              <a:off x="777383" y="2780428"/>
              <a:ext cx="1851239" cy="1008735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l"/>
              <a:r>
                <a:rPr 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、退伍军人可申请免修体育课。</a:t>
              </a:r>
            </a:p>
            <a:p>
              <a:pPr algn="l"/>
              <a:r>
                <a:rPr lang="en-US" altLang="zh-CN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、因身体疾病确实无法进行体育活动，可申请免修体育。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3541462" y="880478"/>
            <a:ext cx="1675446" cy="2629653"/>
            <a:chOff x="2691334" y="1038958"/>
            <a:chExt cx="1850186" cy="2900945"/>
          </a:xfrm>
        </p:grpSpPr>
        <p:sp>
          <p:nvSpPr>
            <p:cNvPr id="40" name="圆角矩形 39"/>
            <p:cNvSpPr/>
            <p:nvPr/>
          </p:nvSpPr>
          <p:spPr>
            <a:xfrm>
              <a:off x="2799601" y="1038958"/>
              <a:ext cx="1632254" cy="1502651"/>
            </a:xfrm>
            <a:prstGeom prst="roundRect">
              <a:avLst>
                <a:gd name="adj" fmla="val 9350"/>
              </a:avLst>
            </a:prstGeom>
            <a:solidFill>
              <a:schemeClr val="accent1"/>
            </a:solidFill>
            <a:ln>
              <a:solidFill>
                <a:schemeClr val="bg1"/>
              </a:solidFill>
            </a:ln>
            <a:effectLst>
              <a:outerShdw blurRad="1270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HK" altLang="en-US"/>
            </a:p>
          </p:txBody>
        </p:sp>
        <p:sp>
          <p:nvSpPr>
            <p:cNvPr id="41" name="任意多边形 40"/>
            <p:cNvSpPr/>
            <p:nvPr/>
          </p:nvSpPr>
          <p:spPr>
            <a:xfrm>
              <a:off x="2691334" y="1947912"/>
              <a:ext cx="1850186" cy="1991991"/>
            </a:xfrm>
            <a:custGeom>
              <a:avLst/>
              <a:gdLst>
                <a:gd name="connsiteX0" fmla="*/ 1 w 2466914"/>
                <a:gd name="connsiteY0" fmla="*/ 0 h 3944375"/>
                <a:gd name="connsiteX1" fmla="*/ 2466914 w 2466914"/>
                <a:gd name="connsiteY1" fmla="*/ 0 h 3944375"/>
                <a:gd name="connsiteX2" fmla="*/ 2466914 w 2466914"/>
                <a:gd name="connsiteY2" fmla="*/ 3515745 h 3944375"/>
                <a:gd name="connsiteX3" fmla="*/ 2466913 w 2466914"/>
                <a:gd name="connsiteY3" fmla="*/ 3515745 h 3944375"/>
                <a:gd name="connsiteX4" fmla="*/ 2466913 w 2466914"/>
                <a:gd name="connsiteY4" fmla="*/ 3757044 h 3944375"/>
                <a:gd name="connsiteX5" fmla="*/ 2279582 w 2466914"/>
                <a:gd name="connsiteY5" fmla="*/ 3944375 h 3944375"/>
                <a:gd name="connsiteX6" fmla="*/ 187331 w 2466914"/>
                <a:gd name="connsiteY6" fmla="*/ 3944375 h 3944375"/>
                <a:gd name="connsiteX7" fmla="*/ 0 w 2466914"/>
                <a:gd name="connsiteY7" fmla="*/ 3757044 h 3944375"/>
                <a:gd name="connsiteX8" fmla="*/ 0 w 2466914"/>
                <a:gd name="connsiteY8" fmla="*/ 2128171 h 3944375"/>
                <a:gd name="connsiteX9" fmla="*/ 1 w 2466914"/>
                <a:gd name="connsiteY9" fmla="*/ 2128161 h 394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914" h="3944375">
                  <a:moveTo>
                    <a:pt x="1" y="0"/>
                  </a:moveTo>
                  <a:lnTo>
                    <a:pt x="2466914" y="0"/>
                  </a:lnTo>
                  <a:lnTo>
                    <a:pt x="2466914" y="3515745"/>
                  </a:lnTo>
                  <a:lnTo>
                    <a:pt x="2466913" y="3515745"/>
                  </a:lnTo>
                  <a:lnTo>
                    <a:pt x="2466913" y="3757044"/>
                  </a:lnTo>
                  <a:cubicBezTo>
                    <a:pt x="2466913" y="3860504"/>
                    <a:pt x="2383042" y="3944375"/>
                    <a:pt x="2279582" y="3944375"/>
                  </a:cubicBezTo>
                  <a:lnTo>
                    <a:pt x="187331" y="3944375"/>
                  </a:lnTo>
                  <a:cubicBezTo>
                    <a:pt x="83871" y="3944375"/>
                    <a:pt x="0" y="3860504"/>
                    <a:pt x="0" y="3757044"/>
                  </a:cubicBezTo>
                  <a:lnTo>
                    <a:pt x="0" y="2128171"/>
                  </a:lnTo>
                  <a:lnTo>
                    <a:pt x="1" y="2128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5400">
              <a:solidFill>
                <a:schemeClr val="accent1"/>
              </a:solidFill>
            </a:ln>
            <a:effectLst>
              <a:outerShdw blurRad="1016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HK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3315689" y="1647875"/>
              <a:ext cx="600075" cy="6000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HK" altLang="en-US">
                <a:latin typeface="Impact" panose="020B0806030902050204" pitchFamily="34" charset="0"/>
              </a:endParaRPr>
            </a:p>
          </p:txBody>
        </p:sp>
        <p:sp>
          <p:nvSpPr>
            <p:cNvPr id="43" name="文本框 48"/>
            <p:cNvSpPr txBox="1"/>
            <p:nvPr/>
          </p:nvSpPr>
          <p:spPr>
            <a:xfrm>
              <a:off x="3185327" y="1222952"/>
              <a:ext cx="894944" cy="64161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lang="en-US" altLang="zh-HK" sz="3300" dirty="0">
                  <a:solidFill>
                    <a:schemeClr val="bg1"/>
                  </a:solidFill>
                  <a:latin typeface="Impact" panose="020B0806030902050204" pitchFamily="34" charset="0"/>
                  <a:ea typeface="张海山锐谐体2.0-授权联系：Samtype@QQ.com" panose="02000000000000000000" pitchFamily="2" charset="-122"/>
                </a:rPr>
                <a:t>02</a:t>
              </a:r>
              <a:endParaRPr lang="zh-HK" altLang="en-US" sz="3300" dirty="0">
                <a:solidFill>
                  <a:schemeClr val="bg1"/>
                </a:solidFill>
                <a:latin typeface="Impact" panose="020B0806030902050204" pitchFamily="34" charset="0"/>
                <a:ea typeface="张海山锐谐体2.0-授权联系：Samtype@QQ.com" panose="02000000000000000000" pitchFamily="2" charset="-122"/>
              </a:endParaRPr>
            </a:p>
          </p:txBody>
        </p:sp>
        <p:sp>
          <p:nvSpPr>
            <p:cNvPr id="44" name="文本框 66"/>
            <p:cNvSpPr txBox="1"/>
            <p:nvPr/>
          </p:nvSpPr>
          <p:spPr>
            <a:xfrm>
              <a:off x="3060555" y="2434566"/>
              <a:ext cx="1110344" cy="618551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lang="zh-CN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军事理论免修</a:t>
              </a:r>
              <a:endParaRPr lang="zh-HK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文本框 67"/>
            <p:cNvSpPr txBox="1"/>
            <p:nvPr/>
          </p:nvSpPr>
          <p:spPr>
            <a:xfrm>
              <a:off x="2955048" y="3025859"/>
              <a:ext cx="1321356" cy="44902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l"/>
              <a:r>
                <a:rPr lang="zh-CN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退伍军人可申请免修军事理论</a:t>
              </a: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5342378" y="880478"/>
            <a:ext cx="1675446" cy="2629653"/>
            <a:chOff x="4603182" y="1038958"/>
            <a:chExt cx="1850186" cy="2900945"/>
          </a:xfrm>
        </p:grpSpPr>
        <p:sp>
          <p:nvSpPr>
            <p:cNvPr id="47" name="圆角矩形 46"/>
            <p:cNvSpPr/>
            <p:nvPr/>
          </p:nvSpPr>
          <p:spPr>
            <a:xfrm>
              <a:off x="4712149" y="1038958"/>
              <a:ext cx="1632254" cy="1502651"/>
            </a:xfrm>
            <a:prstGeom prst="roundRect">
              <a:avLst>
                <a:gd name="adj" fmla="val 9350"/>
              </a:avLst>
            </a:prstGeom>
            <a:solidFill>
              <a:schemeClr val="accent3"/>
            </a:solidFill>
            <a:ln>
              <a:solidFill>
                <a:schemeClr val="bg1"/>
              </a:solidFill>
            </a:ln>
            <a:effectLst>
              <a:outerShdw blurRad="1270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HK" altLang="en-US"/>
            </a:p>
          </p:txBody>
        </p:sp>
        <p:sp>
          <p:nvSpPr>
            <p:cNvPr id="48" name="任意多边形 47"/>
            <p:cNvSpPr/>
            <p:nvPr/>
          </p:nvSpPr>
          <p:spPr>
            <a:xfrm>
              <a:off x="4603182" y="1947912"/>
              <a:ext cx="1850186" cy="1991991"/>
            </a:xfrm>
            <a:custGeom>
              <a:avLst/>
              <a:gdLst>
                <a:gd name="connsiteX0" fmla="*/ 1 w 2466914"/>
                <a:gd name="connsiteY0" fmla="*/ 0 h 3944375"/>
                <a:gd name="connsiteX1" fmla="*/ 2466914 w 2466914"/>
                <a:gd name="connsiteY1" fmla="*/ 0 h 3944375"/>
                <a:gd name="connsiteX2" fmla="*/ 2466914 w 2466914"/>
                <a:gd name="connsiteY2" fmla="*/ 3515745 h 3944375"/>
                <a:gd name="connsiteX3" fmla="*/ 2466913 w 2466914"/>
                <a:gd name="connsiteY3" fmla="*/ 3515745 h 3944375"/>
                <a:gd name="connsiteX4" fmla="*/ 2466913 w 2466914"/>
                <a:gd name="connsiteY4" fmla="*/ 3757044 h 3944375"/>
                <a:gd name="connsiteX5" fmla="*/ 2279582 w 2466914"/>
                <a:gd name="connsiteY5" fmla="*/ 3944375 h 3944375"/>
                <a:gd name="connsiteX6" fmla="*/ 187331 w 2466914"/>
                <a:gd name="connsiteY6" fmla="*/ 3944375 h 3944375"/>
                <a:gd name="connsiteX7" fmla="*/ 0 w 2466914"/>
                <a:gd name="connsiteY7" fmla="*/ 3757044 h 3944375"/>
                <a:gd name="connsiteX8" fmla="*/ 0 w 2466914"/>
                <a:gd name="connsiteY8" fmla="*/ 2128171 h 3944375"/>
                <a:gd name="connsiteX9" fmla="*/ 1 w 2466914"/>
                <a:gd name="connsiteY9" fmla="*/ 2128161 h 394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914" h="3944375">
                  <a:moveTo>
                    <a:pt x="1" y="0"/>
                  </a:moveTo>
                  <a:lnTo>
                    <a:pt x="2466914" y="0"/>
                  </a:lnTo>
                  <a:lnTo>
                    <a:pt x="2466914" y="3515745"/>
                  </a:lnTo>
                  <a:lnTo>
                    <a:pt x="2466913" y="3515745"/>
                  </a:lnTo>
                  <a:lnTo>
                    <a:pt x="2466913" y="3757044"/>
                  </a:lnTo>
                  <a:cubicBezTo>
                    <a:pt x="2466913" y="3860504"/>
                    <a:pt x="2383042" y="3944375"/>
                    <a:pt x="2279582" y="3944375"/>
                  </a:cubicBezTo>
                  <a:lnTo>
                    <a:pt x="187331" y="3944375"/>
                  </a:lnTo>
                  <a:cubicBezTo>
                    <a:pt x="83871" y="3944375"/>
                    <a:pt x="0" y="3860504"/>
                    <a:pt x="0" y="3757044"/>
                  </a:cubicBezTo>
                  <a:lnTo>
                    <a:pt x="0" y="2128171"/>
                  </a:lnTo>
                  <a:lnTo>
                    <a:pt x="1" y="2128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5400">
              <a:solidFill>
                <a:schemeClr val="accent3"/>
              </a:solidFill>
            </a:ln>
            <a:effectLst>
              <a:outerShdw blurRad="1016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HK" altLang="en-US">
                <a:solidFill>
                  <a:schemeClr val="bg1"/>
                </a:solidFill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5228238" y="1647875"/>
              <a:ext cx="600075" cy="60007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HK" altLang="en-US">
                <a:latin typeface="Impact" panose="020B0806030902050204" pitchFamily="34" charset="0"/>
              </a:endParaRPr>
            </a:p>
          </p:txBody>
        </p:sp>
        <p:sp>
          <p:nvSpPr>
            <p:cNvPr id="50" name="文本框 54"/>
            <p:cNvSpPr txBox="1"/>
            <p:nvPr/>
          </p:nvSpPr>
          <p:spPr>
            <a:xfrm>
              <a:off x="5044295" y="1222952"/>
              <a:ext cx="978584" cy="64161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lang="en-US" altLang="zh-HK" sz="3300" dirty="0">
                  <a:solidFill>
                    <a:schemeClr val="bg1"/>
                  </a:solidFill>
                  <a:latin typeface="Impact" panose="020B0806030902050204" pitchFamily="34" charset="0"/>
                  <a:ea typeface="张海山锐谐体2.0-授权联系：Samtype@QQ.com" panose="02000000000000000000" pitchFamily="2" charset="-122"/>
                </a:rPr>
                <a:t>03</a:t>
              </a:r>
              <a:endParaRPr lang="zh-HK" altLang="en-US" sz="3300" dirty="0">
                <a:solidFill>
                  <a:schemeClr val="bg1"/>
                </a:solidFill>
                <a:latin typeface="Impact" panose="020B0806030902050204" pitchFamily="34" charset="0"/>
                <a:ea typeface="张海山锐谐体2.0-授权联系：Samtype@QQ.com" panose="02000000000000000000" pitchFamily="2" charset="-122"/>
              </a:endParaRPr>
            </a:p>
          </p:txBody>
        </p:sp>
        <p:sp>
          <p:nvSpPr>
            <p:cNvPr id="51" name="文本框 68"/>
            <p:cNvSpPr txBox="1"/>
            <p:nvPr/>
          </p:nvSpPr>
          <p:spPr>
            <a:xfrm>
              <a:off x="4973104" y="2434566"/>
              <a:ext cx="1110344" cy="618551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顶岗实习免修</a:t>
              </a:r>
              <a:endParaRPr lang="zh-HK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文本框 69"/>
            <p:cNvSpPr txBox="1"/>
            <p:nvPr/>
          </p:nvSpPr>
          <p:spPr>
            <a:xfrm>
              <a:off x="4833160" y="3025859"/>
              <a:ext cx="1390229" cy="63536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l"/>
              <a:r>
                <a:rPr lang="zh-CN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退伍军人入伍经验可当实习经验，可申请免修</a:t>
              </a: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823322" y="205624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免修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11 Rectángulo"/>
          <p:cNvSpPr/>
          <p:nvPr/>
        </p:nvSpPr>
        <p:spPr>
          <a:xfrm>
            <a:off x="1666240" y="3724910"/>
            <a:ext cx="5598160" cy="788035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71" tIns="34285" rIns="68571" bIns="34285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注意事项</a:t>
            </a:r>
            <a:endParaRPr lang="en-US" altLang="zh-CN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1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r>
              <a:rPr lang="zh-CN" altLang="en-US" sz="11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、必须在教务系统中完成体育课选课，才能申请体育免修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1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r>
              <a:rPr lang="zh-CN" altLang="en-US" sz="11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、申请免修顶岗实习的，必须要到实习系统中填写个人信息（包括个人电话，邮箱等）</a:t>
            </a:r>
          </a:p>
        </p:txBody>
      </p:sp>
      <p:sp>
        <p:nvSpPr>
          <p:cNvPr id="2" name="左箭头 1">
            <a:hlinkClick r:id="rId3" action="ppaction://hlinksldjump"/>
          </p:cNvPr>
          <p:cNvSpPr/>
          <p:nvPr/>
        </p:nvSpPr>
        <p:spPr>
          <a:xfrm>
            <a:off x="7653655" y="4587875"/>
            <a:ext cx="432435" cy="2882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直接连接符 17"/>
          <p:cNvCxnSpPr/>
          <p:nvPr/>
        </p:nvCxnSpPr>
        <p:spPr>
          <a:xfrm rot="5400000">
            <a:off x="1807867" y="2817040"/>
            <a:ext cx="2677772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rot="5400000">
            <a:off x="4313234" y="2817040"/>
            <a:ext cx="2677772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1 Rectángulo"/>
          <p:cNvSpPr/>
          <p:nvPr/>
        </p:nvSpPr>
        <p:spPr>
          <a:xfrm>
            <a:off x="868233" y="1478155"/>
            <a:ext cx="1976209" cy="787840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71" tIns="34285" rIns="68571" bIns="34285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多媒体设备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使用时间</a:t>
            </a:r>
            <a:endParaRPr lang="en-US" altLang="zh-CN" sz="11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932497" y="2418086"/>
            <a:ext cx="1983319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周一到周四、周六至周日：</a:t>
            </a: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8:00-11:50,14:00-17:40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18:10-21:40</a:t>
            </a:r>
          </a:p>
          <a:p>
            <a:endParaRPr lang="en-US" altLang="zh-CN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周五：</a:t>
            </a:r>
          </a:p>
          <a:p>
            <a:r>
              <a:rPr lang="en-US" altLang="zh-CN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8:00-11:50,14:00-17:40</a:t>
            </a:r>
          </a:p>
          <a:p>
            <a:endParaRPr lang="en-US" altLang="zh-CN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b="1" dirty="0" smtClean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审核时间：</a:t>
            </a:r>
            <a:r>
              <a:rPr lang="zh-CN" altLang="en-US" sz="11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周一至周四</a:t>
            </a:r>
            <a:endParaRPr lang="en-US" altLang="zh-CN" sz="1100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1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1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14</a:t>
            </a:r>
            <a:r>
              <a:rPr lang="zh-CN" altLang="en-US" sz="11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1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30-17</a:t>
            </a:r>
            <a:r>
              <a:rPr lang="zh-CN" altLang="en-US" sz="11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1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00</a:t>
            </a:r>
            <a:endParaRPr lang="en-US" altLang="zh-CN" sz="11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42 Rectángulo"/>
          <p:cNvSpPr/>
          <p:nvPr/>
        </p:nvSpPr>
        <p:spPr>
          <a:xfrm>
            <a:off x="3393147" y="1478156"/>
            <a:ext cx="1976210" cy="787840"/>
          </a:xfrm>
          <a:prstGeom prst="rect">
            <a:avLst/>
          </a:prstGeom>
          <a:solidFill>
            <a:schemeClr val="accent2"/>
          </a:solidFill>
          <a:ln w="63500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71" tIns="34285" rIns="68571" bIns="34285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申请理由</a:t>
            </a:r>
            <a:endParaRPr lang="en-US" altLang="zh-CN" sz="11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3321685" y="2587625"/>
            <a:ext cx="2116455" cy="937260"/>
            <a:chOff x="471218" y="2547141"/>
            <a:chExt cx="2191599" cy="937261"/>
          </a:xfrm>
        </p:grpSpPr>
        <p:sp>
          <p:nvSpPr>
            <p:cNvPr id="26" name="矩形 25"/>
            <p:cNvSpPr/>
            <p:nvPr/>
          </p:nvSpPr>
          <p:spPr>
            <a:xfrm>
              <a:off x="471218" y="2548491"/>
              <a:ext cx="370400" cy="3371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CN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71218" y="2547141"/>
              <a:ext cx="2191599" cy="9372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zh-CN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不论是否使用多媒体设备，</a:t>
              </a:r>
              <a:r>
                <a:rPr lang="zh-CN" sz="11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均需在申请理由中注明</a:t>
              </a:r>
              <a:r>
                <a:rPr lang="zh-CN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</a:p>
            <a:p>
              <a:r>
                <a:rPr lang="en-US" altLang="zh-CN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zh-CN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周六及周日使用多媒体设备的，需要在申请理由中注明具体使用时间。</a:t>
              </a:r>
            </a:p>
          </p:txBody>
        </p:sp>
      </p:grpSp>
      <p:sp>
        <p:nvSpPr>
          <p:cNvPr id="28" name="51 Rectángulo"/>
          <p:cNvSpPr/>
          <p:nvPr/>
        </p:nvSpPr>
        <p:spPr>
          <a:xfrm>
            <a:off x="5906837" y="1478156"/>
            <a:ext cx="1977532" cy="787839"/>
          </a:xfrm>
          <a:prstGeom prst="rect">
            <a:avLst/>
          </a:prstGeom>
          <a:solidFill>
            <a:schemeClr val="accent3"/>
          </a:solidFill>
          <a:ln w="63500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71" tIns="34285" rIns="68571" bIns="34285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注意事项</a:t>
            </a:r>
            <a:endParaRPr lang="en-US" altLang="zh-CN" sz="11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5906839" y="2587631"/>
            <a:ext cx="2085975" cy="1106805"/>
            <a:chOff x="467746" y="2547141"/>
            <a:chExt cx="2493366" cy="1106806"/>
          </a:xfrm>
        </p:grpSpPr>
        <p:sp>
          <p:nvSpPr>
            <p:cNvPr id="30" name="矩形 29"/>
            <p:cNvSpPr/>
            <p:nvPr/>
          </p:nvSpPr>
          <p:spPr>
            <a:xfrm>
              <a:off x="467746" y="2548491"/>
              <a:ext cx="370400" cy="3371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CN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467746" y="2547141"/>
              <a:ext cx="2493366" cy="11068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、同一活动原则上只允许申请一间多媒体设备</a:t>
              </a:r>
            </a:p>
            <a:p>
              <a:r>
                <a:rPr lang="en-US" altLang="zh-CN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、非上课时间段不得使用多媒体设备</a:t>
              </a:r>
            </a:p>
            <a:p>
              <a:r>
                <a:rPr lang="en-US" altLang="zh-CN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、非上课时间段需要使用教室请到学院辅导员处申请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823322" y="218959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教室预约</a:t>
            </a:r>
          </a:p>
        </p:txBody>
      </p:sp>
      <p:sp>
        <p:nvSpPr>
          <p:cNvPr id="2" name="文本1"/>
          <p:cNvSpPr>
            <a:spLocks noChangeArrowheads="1"/>
          </p:cNvSpPr>
          <p:nvPr/>
        </p:nvSpPr>
        <p:spPr bwMode="gray">
          <a:xfrm>
            <a:off x="1328420" y="829310"/>
            <a:ext cx="2906395" cy="342265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96670" y="811530"/>
            <a:ext cx="29381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学生只允许申请</a:t>
            </a:r>
            <a:r>
              <a:rPr lang="zh-CN" altLang="en-US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多媒体教室</a:t>
            </a:r>
          </a:p>
        </p:txBody>
      </p:sp>
      <p:sp>
        <p:nvSpPr>
          <p:cNvPr id="57" name="Rectangle 269"/>
          <p:cNvSpPr/>
          <p:nvPr/>
        </p:nvSpPr>
        <p:spPr>
          <a:xfrm>
            <a:off x="1121966" y="4086458"/>
            <a:ext cx="6984776" cy="669141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118" tIns="31058" rIns="62118" bIns="31058" rtlCol="0" anchor="ctr"/>
          <a:lstStyle/>
          <a:p>
            <a:pPr algn="ctr"/>
            <a:endParaRPr lang="en-US" sz="70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03325" y="4093210"/>
            <a:ext cx="678942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、申请理由中未注明是否使用多媒体设备、申请设备超出时间或不按要求申请的，均会被驳回</a:t>
            </a:r>
          </a:p>
          <a:p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、如申请成功，后因自身原因不用教室的，需要及时向教务处反馈，电话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0756-7796193</a:t>
            </a:r>
          </a:p>
          <a:p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、出现滥用多媒体设备或活动后不还原现场的，将记录在案，并限制后续教室使用</a:t>
            </a:r>
          </a:p>
        </p:txBody>
      </p:sp>
      <p:sp>
        <p:nvSpPr>
          <p:cNvPr id="4" name="左箭头 3">
            <a:hlinkClick r:id="rId3" action="ppaction://hlinksldjump"/>
          </p:cNvPr>
          <p:cNvSpPr/>
          <p:nvPr/>
        </p:nvSpPr>
        <p:spPr>
          <a:xfrm>
            <a:off x="8107045" y="4738370"/>
            <a:ext cx="432435" cy="2882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28" grpId="0" animBg="1"/>
      <p:bldP spid="57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791818"/>
            <a:ext cx="9144000" cy="9695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17"/>
          <p:cNvSpPr txBox="1"/>
          <p:nvPr/>
        </p:nvSpPr>
        <p:spPr>
          <a:xfrm>
            <a:off x="3337560" y="2014855"/>
            <a:ext cx="394081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学籍管理文件解读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3491880" y="1149122"/>
            <a:ext cx="414516" cy="414516"/>
            <a:chOff x="3543574" y="4265651"/>
            <a:chExt cx="414516" cy="414516"/>
          </a:xfrm>
        </p:grpSpPr>
        <p:sp>
          <p:nvSpPr>
            <p:cNvPr id="44" name="椭圆 43"/>
            <p:cNvSpPr/>
            <p:nvPr/>
          </p:nvSpPr>
          <p:spPr>
            <a:xfrm>
              <a:off x="3543574" y="4265651"/>
              <a:ext cx="414516" cy="414516"/>
            </a:xfrm>
            <a:prstGeom prst="ellipse">
              <a:avLst/>
            </a:prstGeom>
            <a:solidFill>
              <a:schemeClr val="accent1"/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25400" dir="13500000">
                <a:srgbClr val="000000">
                  <a:alpha val="43137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3629640" y="4325788"/>
              <a:ext cx="259976" cy="261734"/>
              <a:chOff x="5042691" y="2273922"/>
              <a:chExt cx="702937" cy="707690"/>
            </a:xfrm>
            <a:solidFill>
              <a:schemeClr val="bg1"/>
            </a:solidFill>
          </p:grpSpPr>
          <p:sp>
            <p:nvSpPr>
              <p:cNvPr id="74" name="Freeform 12"/>
              <p:cNvSpPr/>
              <p:nvPr/>
            </p:nvSpPr>
            <p:spPr bwMode="auto">
              <a:xfrm>
                <a:off x="5284806" y="2789968"/>
                <a:ext cx="460822" cy="191644"/>
              </a:xfrm>
              <a:custGeom>
                <a:avLst/>
                <a:gdLst>
                  <a:gd name="T0" fmla="*/ 25 w 533"/>
                  <a:gd name="T1" fmla="*/ 165 h 222"/>
                  <a:gd name="T2" fmla="*/ 158 w 533"/>
                  <a:gd name="T3" fmla="*/ 165 h 222"/>
                  <a:gd name="T4" fmla="*/ 158 w 533"/>
                  <a:gd name="T5" fmla="*/ 108 h 222"/>
                  <a:gd name="T6" fmla="*/ 184 w 533"/>
                  <a:gd name="T7" fmla="*/ 83 h 222"/>
                  <a:gd name="T8" fmla="*/ 317 w 533"/>
                  <a:gd name="T9" fmla="*/ 83 h 222"/>
                  <a:gd name="T10" fmla="*/ 317 w 533"/>
                  <a:gd name="T11" fmla="*/ 25 h 222"/>
                  <a:gd name="T12" fmla="*/ 343 w 533"/>
                  <a:gd name="T13" fmla="*/ 0 h 222"/>
                  <a:gd name="T14" fmla="*/ 533 w 533"/>
                  <a:gd name="T15" fmla="*/ 0 h 222"/>
                  <a:gd name="T16" fmla="*/ 533 w 533"/>
                  <a:gd name="T17" fmla="*/ 32 h 222"/>
                  <a:gd name="T18" fmla="*/ 508 w 533"/>
                  <a:gd name="T19" fmla="*/ 57 h 222"/>
                  <a:gd name="T20" fmla="*/ 375 w 533"/>
                  <a:gd name="T21" fmla="*/ 57 h 222"/>
                  <a:gd name="T22" fmla="*/ 375 w 533"/>
                  <a:gd name="T23" fmla="*/ 114 h 222"/>
                  <a:gd name="T24" fmla="*/ 349 w 533"/>
                  <a:gd name="T25" fmla="*/ 140 h 222"/>
                  <a:gd name="T26" fmla="*/ 216 w 533"/>
                  <a:gd name="T27" fmla="*/ 140 h 222"/>
                  <a:gd name="T28" fmla="*/ 216 w 533"/>
                  <a:gd name="T29" fmla="*/ 197 h 222"/>
                  <a:gd name="T30" fmla="*/ 190 w 533"/>
                  <a:gd name="T31" fmla="*/ 222 h 222"/>
                  <a:gd name="T32" fmla="*/ 0 w 533"/>
                  <a:gd name="T33" fmla="*/ 222 h 222"/>
                  <a:gd name="T34" fmla="*/ 0 w 533"/>
                  <a:gd name="T35" fmla="*/ 191 h 222"/>
                  <a:gd name="T36" fmla="*/ 25 w 533"/>
                  <a:gd name="T37" fmla="*/ 165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33" h="222">
                    <a:moveTo>
                      <a:pt x="25" y="165"/>
                    </a:moveTo>
                    <a:cubicBezTo>
                      <a:pt x="158" y="165"/>
                      <a:pt x="158" y="165"/>
                      <a:pt x="158" y="165"/>
                    </a:cubicBezTo>
                    <a:cubicBezTo>
                      <a:pt x="158" y="108"/>
                      <a:pt x="158" y="108"/>
                      <a:pt x="158" y="108"/>
                    </a:cubicBezTo>
                    <a:cubicBezTo>
                      <a:pt x="158" y="94"/>
                      <a:pt x="170" y="83"/>
                      <a:pt x="184" y="83"/>
                    </a:cubicBezTo>
                    <a:cubicBezTo>
                      <a:pt x="317" y="83"/>
                      <a:pt x="317" y="83"/>
                      <a:pt x="317" y="83"/>
                    </a:cubicBezTo>
                    <a:cubicBezTo>
                      <a:pt x="317" y="25"/>
                      <a:pt x="317" y="25"/>
                      <a:pt x="317" y="25"/>
                    </a:cubicBezTo>
                    <a:cubicBezTo>
                      <a:pt x="317" y="11"/>
                      <a:pt x="329" y="0"/>
                      <a:pt x="343" y="0"/>
                    </a:cubicBezTo>
                    <a:cubicBezTo>
                      <a:pt x="533" y="0"/>
                      <a:pt x="533" y="0"/>
                      <a:pt x="533" y="0"/>
                    </a:cubicBezTo>
                    <a:cubicBezTo>
                      <a:pt x="533" y="32"/>
                      <a:pt x="533" y="32"/>
                      <a:pt x="533" y="32"/>
                    </a:cubicBezTo>
                    <a:cubicBezTo>
                      <a:pt x="533" y="46"/>
                      <a:pt x="522" y="57"/>
                      <a:pt x="508" y="57"/>
                    </a:cubicBezTo>
                    <a:cubicBezTo>
                      <a:pt x="375" y="57"/>
                      <a:pt x="375" y="57"/>
                      <a:pt x="375" y="57"/>
                    </a:cubicBezTo>
                    <a:cubicBezTo>
                      <a:pt x="375" y="114"/>
                      <a:pt x="375" y="114"/>
                      <a:pt x="375" y="114"/>
                    </a:cubicBezTo>
                    <a:cubicBezTo>
                      <a:pt x="375" y="128"/>
                      <a:pt x="363" y="140"/>
                      <a:pt x="349" y="140"/>
                    </a:cubicBezTo>
                    <a:cubicBezTo>
                      <a:pt x="216" y="140"/>
                      <a:pt x="216" y="140"/>
                      <a:pt x="216" y="140"/>
                    </a:cubicBezTo>
                    <a:cubicBezTo>
                      <a:pt x="216" y="197"/>
                      <a:pt x="216" y="197"/>
                      <a:pt x="216" y="197"/>
                    </a:cubicBezTo>
                    <a:cubicBezTo>
                      <a:pt x="216" y="211"/>
                      <a:pt x="204" y="222"/>
                      <a:pt x="190" y="222"/>
                    </a:cubicBezTo>
                    <a:cubicBezTo>
                      <a:pt x="0" y="222"/>
                      <a:pt x="0" y="222"/>
                      <a:pt x="0" y="222"/>
                    </a:cubicBezTo>
                    <a:cubicBezTo>
                      <a:pt x="0" y="191"/>
                      <a:pt x="0" y="191"/>
                      <a:pt x="0" y="191"/>
                    </a:cubicBezTo>
                    <a:cubicBezTo>
                      <a:pt x="0" y="177"/>
                      <a:pt x="11" y="165"/>
                      <a:pt x="25" y="1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5" name="Freeform 13"/>
              <p:cNvSpPr>
                <a:spLocks noEditPoints="1"/>
              </p:cNvSpPr>
              <p:nvPr/>
            </p:nvSpPr>
            <p:spPr bwMode="auto">
              <a:xfrm>
                <a:off x="5042691" y="2273922"/>
                <a:ext cx="529215" cy="655759"/>
              </a:xfrm>
              <a:custGeom>
                <a:avLst/>
                <a:gdLst>
                  <a:gd name="T0" fmla="*/ 28 w 612"/>
                  <a:gd name="T1" fmla="*/ 504 h 759"/>
                  <a:gd name="T2" fmla="*/ 148 w 612"/>
                  <a:gd name="T3" fmla="*/ 514 h 759"/>
                  <a:gd name="T4" fmla="*/ 179 w 612"/>
                  <a:gd name="T5" fmla="*/ 488 h 759"/>
                  <a:gd name="T6" fmla="*/ 184 w 612"/>
                  <a:gd name="T7" fmla="*/ 423 h 759"/>
                  <a:gd name="T8" fmla="*/ 158 w 612"/>
                  <a:gd name="T9" fmla="*/ 392 h 759"/>
                  <a:gd name="T10" fmla="*/ 38 w 612"/>
                  <a:gd name="T11" fmla="*/ 381 h 759"/>
                  <a:gd name="T12" fmla="*/ 7 w 612"/>
                  <a:gd name="T13" fmla="*/ 407 h 759"/>
                  <a:gd name="T14" fmla="*/ 2 w 612"/>
                  <a:gd name="T15" fmla="*/ 473 h 759"/>
                  <a:gd name="T16" fmla="*/ 28 w 612"/>
                  <a:gd name="T17" fmla="*/ 504 h 759"/>
                  <a:gd name="T18" fmla="*/ 157 w 612"/>
                  <a:gd name="T19" fmla="*/ 669 h 759"/>
                  <a:gd name="T20" fmla="*/ 254 w 612"/>
                  <a:gd name="T21" fmla="*/ 487 h 759"/>
                  <a:gd name="T22" fmla="*/ 334 w 612"/>
                  <a:gd name="T23" fmla="*/ 512 h 759"/>
                  <a:gd name="T24" fmla="*/ 342 w 612"/>
                  <a:gd name="T25" fmla="*/ 515 h 759"/>
                  <a:gd name="T26" fmla="*/ 216 w 612"/>
                  <a:gd name="T27" fmla="*/ 722 h 759"/>
                  <a:gd name="T28" fmla="*/ 157 w 612"/>
                  <a:gd name="T29" fmla="*/ 669 h 759"/>
                  <a:gd name="T30" fmla="*/ 379 w 612"/>
                  <a:gd name="T31" fmla="*/ 7 h 759"/>
                  <a:gd name="T32" fmla="*/ 426 w 612"/>
                  <a:gd name="T33" fmla="*/ 84 h 759"/>
                  <a:gd name="T34" fmla="*/ 349 w 612"/>
                  <a:gd name="T35" fmla="*/ 150 h 759"/>
                  <a:gd name="T36" fmla="*/ 304 w 612"/>
                  <a:gd name="T37" fmla="*/ 59 h 759"/>
                  <a:gd name="T38" fmla="*/ 379 w 612"/>
                  <a:gd name="T39" fmla="*/ 7 h 759"/>
                  <a:gd name="T40" fmla="*/ 371 w 612"/>
                  <a:gd name="T41" fmla="*/ 183 h 759"/>
                  <a:gd name="T42" fmla="*/ 403 w 612"/>
                  <a:gd name="T43" fmla="*/ 199 h 759"/>
                  <a:gd name="T44" fmla="*/ 574 w 612"/>
                  <a:gd name="T45" fmla="*/ 278 h 759"/>
                  <a:gd name="T46" fmla="*/ 579 w 612"/>
                  <a:gd name="T47" fmla="*/ 341 h 759"/>
                  <a:gd name="T48" fmla="*/ 398 w 612"/>
                  <a:gd name="T49" fmla="*/ 296 h 759"/>
                  <a:gd name="T50" fmla="*/ 381 w 612"/>
                  <a:gd name="T51" fmla="*/ 385 h 759"/>
                  <a:gd name="T52" fmla="*/ 390 w 612"/>
                  <a:gd name="T53" fmla="*/ 402 h 759"/>
                  <a:gd name="T54" fmla="*/ 561 w 612"/>
                  <a:gd name="T55" fmla="*/ 593 h 759"/>
                  <a:gd name="T56" fmla="*/ 489 w 612"/>
                  <a:gd name="T57" fmla="*/ 626 h 759"/>
                  <a:gd name="T58" fmla="*/ 233 w 612"/>
                  <a:gd name="T59" fmla="*/ 447 h 759"/>
                  <a:gd name="T60" fmla="*/ 203 w 612"/>
                  <a:gd name="T61" fmla="*/ 392 h 759"/>
                  <a:gd name="T62" fmla="*/ 231 w 612"/>
                  <a:gd name="T63" fmla="*/ 239 h 759"/>
                  <a:gd name="T64" fmla="*/ 157 w 612"/>
                  <a:gd name="T65" fmla="*/ 344 h 759"/>
                  <a:gd name="T66" fmla="*/ 95 w 612"/>
                  <a:gd name="T67" fmla="*/ 332 h 759"/>
                  <a:gd name="T68" fmla="*/ 247 w 612"/>
                  <a:gd name="T69" fmla="*/ 155 h 759"/>
                  <a:gd name="T70" fmla="*/ 313 w 612"/>
                  <a:gd name="T71" fmla="*/ 163 h 759"/>
                  <a:gd name="T72" fmla="*/ 349 w 612"/>
                  <a:gd name="T73" fmla="*/ 227 h 759"/>
                  <a:gd name="T74" fmla="*/ 371 w 612"/>
                  <a:gd name="T75" fmla="*/ 183 h 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12" h="759">
                    <a:moveTo>
                      <a:pt x="28" y="504"/>
                    </a:moveTo>
                    <a:cubicBezTo>
                      <a:pt x="148" y="514"/>
                      <a:pt x="148" y="514"/>
                      <a:pt x="148" y="514"/>
                    </a:cubicBezTo>
                    <a:cubicBezTo>
                      <a:pt x="164" y="516"/>
                      <a:pt x="177" y="504"/>
                      <a:pt x="179" y="488"/>
                    </a:cubicBezTo>
                    <a:cubicBezTo>
                      <a:pt x="184" y="423"/>
                      <a:pt x="184" y="423"/>
                      <a:pt x="184" y="423"/>
                    </a:cubicBezTo>
                    <a:cubicBezTo>
                      <a:pt x="186" y="407"/>
                      <a:pt x="174" y="393"/>
                      <a:pt x="158" y="392"/>
                    </a:cubicBezTo>
                    <a:cubicBezTo>
                      <a:pt x="38" y="381"/>
                      <a:pt x="38" y="381"/>
                      <a:pt x="38" y="381"/>
                    </a:cubicBezTo>
                    <a:cubicBezTo>
                      <a:pt x="23" y="380"/>
                      <a:pt x="9" y="392"/>
                      <a:pt x="7" y="407"/>
                    </a:cubicBezTo>
                    <a:cubicBezTo>
                      <a:pt x="2" y="473"/>
                      <a:pt x="2" y="473"/>
                      <a:pt x="2" y="473"/>
                    </a:cubicBezTo>
                    <a:cubicBezTo>
                      <a:pt x="0" y="489"/>
                      <a:pt x="12" y="503"/>
                      <a:pt x="28" y="504"/>
                    </a:cubicBezTo>
                    <a:close/>
                    <a:moveTo>
                      <a:pt x="157" y="669"/>
                    </a:moveTo>
                    <a:cubicBezTo>
                      <a:pt x="220" y="595"/>
                      <a:pt x="230" y="592"/>
                      <a:pt x="254" y="487"/>
                    </a:cubicBezTo>
                    <a:cubicBezTo>
                      <a:pt x="280" y="496"/>
                      <a:pt x="307" y="504"/>
                      <a:pt x="334" y="512"/>
                    </a:cubicBezTo>
                    <a:cubicBezTo>
                      <a:pt x="337" y="513"/>
                      <a:pt x="339" y="514"/>
                      <a:pt x="342" y="515"/>
                    </a:cubicBezTo>
                    <a:cubicBezTo>
                      <a:pt x="303" y="633"/>
                      <a:pt x="296" y="637"/>
                      <a:pt x="216" y="722"/>
                    </a:cubicBezTo>
                    <a:cubicBezTo>
                      <a:pt x="180" y="759"/>
                      <a:pt x="122" y="709"/>
                      <a:pt x="157" y="669"/>
                    </a:cubicBezTo>
                    <a:close/>
                    <a:moveTo>
                      <a:pt x="379" y="7"/>
                    </a:moveTo>
                    <a:cubicBezTo>
                      <a:pt x="413" y="15"/>
                      <a:pt x="434" y="49"/>
                      <a:pt x="426" y="84"/>
                    </a:cubicBezTo>
                    <a:cubicBezTo>
                      <a:pt x="419" y="120"/>
                      <a:pt x="383" y="157"/>
                      <a:pt x="349" y="150"/>
                    </a:cubicBezTo>
                    <a:cubicBezTo>
                      <a:pt x="315" y="143"/>
                      <a:pt x="297" y="94"/>
                      <a:pt x="304" y="59"/>
                    </a:cubicBezTo>
                    <a:cubicBezTo>
                      <a:pt x="312" y="23"/>
                      <a:pt x="345" y="0"/>
                      <a:pt x="379" y="7"/>
                    </a:cubicBezTo>
                    <a:close/>
                    <a:moveTo>
                      <a:pt x="371" y="183"/>
                    </a:moveTo>
                    <a:cubicBezTo>
                      <a:pt x="378" y="185"/>
                      <a:pt x="393" y="190"/>
                      <a:pt x="403" y="199"/>
                    </a:cubicBezTo>
                    <a:cubicBezTo>
                      <a:pt x="494" y="286"/>
                      <a:pt x="474" y="282"/>
                      <a:pt x="574" y="278"/>
                    </a:cubicBezTo>
                    <a:cubicBezTo>
                      <a:pt x="612" y="277"/>
                      <a:pt x="611" y="338"/>
                      <a:pt x="579" y="341"/>
                    </a:cubicBezTo>
                    <a:cubicBezTo>
                      <a:pt x="477" y="350"/>
                      <a:pt x="470" y="358"/>
                      <a:pt x="398" y="296"/>
                    </a:cubicBezTo>
                    <a:cubicBezTo>
                      <a:pt x="381" y="385"/>
                      <a:pt x="381" y="385"/>
                      <a:pt x="381" y="385"/>
                    </a:cubicBezTo>
                    <a:cubicBezTo>
                      <a:pt x="380" y="392"/>
                      <a:pt x="383" y="399"/>
                      <a:pt x="390" y="402"/>
                    </a:cubicBezTo>
                    <a:cubicBezTo>
                      <a:pt x="494" y="448"/>
                      <a:pt x="515" y="448"/>
                      <a:pt x="561" y="593"/>
                    </a:cubicBezTo>
                    <a:cubicBezTo>
                      <a:pt x="578" y="638"/>
                      <a:pt x="510" y="668"/>
                      <a:pt x="489" y="626"/>
                    </a:cubicBezTo>
                    <a:cubicBezTo>
                      <a:pt x="417" y="484"/>
                      <a:pt x="405" y="506"/>
                      <a:pt x="233" y="447"/>
                    </a:cubicBezTo>
                    <a:cubicBezTo>
                      <a:pt x="211" y="435"/>
                      <a:pt x="203" y="416"/>
                      <a:pt x="203" y="392"/>
                    </a:cubicBezTo>
                    <a:cubicBezTo>
                      <a:pt x="231" y="239"/>
                      <a:pt x="231" y="239"/>
                      <a:pt x="231" y="239"/>
                    </a:cubicBezTo>
                    <a:cubicBezTo>
                      <a:pt x="164" y="260"/>
                      <a:pt x="171" y="259"/>
                      <a:pt x="157" y="344"/>
                    </a:cubicBezTo>
                    <a:cubicBezTo>
                      <a:pt x="151" y="376"/>
                      <a:pt x="91" y="372"/>
                      <a:pt x="95" y="332"/>
                    </a:cubicBezTo>
                    <a:cubicBezTo>
                      <a:pt x="107" y="207"/>
                      <a:pt x="126" y="199"/>
                      <a:pt x="247" y="155"/>
                    </a:cubicBezTo>
                    <a:cubicBezTo>
                      <a:pt x="264" y="149"/>
                      <a:pt x="304" y="160"/>
                      <a:pt x="313" y="163"/>
                    </a:cubicBezTo>
                    <a:cubicBezTo>
                      <a:pt x="349" y="227"/>
                      <a:pt x="349" y="227"/>
                      <a:pt x="349" y="227"/>
                    </a:cubicBezTo>
                    <a:cubicBezTo>
                      <a:pt x="371" y="183"/>
                      <a:pt x="371" y="183"/>
                      <a:pt x="371" y="18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7" name="组合 76"/>
          <p:cNvGrpSpPr/>
          <p:nvPr/>
        </p:nvGrpSpPr>
        <p:grpSpPr>
          <a:xfrm>
            <a:off x="4050431" y="1149122"/>
            <a:ext cx="414516" cy="414516"/>
            <a:chOff x="4102125" y="4265651"/>
            <a:chExt cx="414516" cy="414516"/>
          </a:xfrm>
        </p:grpSpPr>
        <p:sp>
          <p:nvSpPr>
            <p:cNvPr id="45" name="椭圆 44"/>
            <p:cNvSpPr/>
            <p:nvPr/>
          </p:nvSpPr>
          <p:spPr>
            <a:xfrm>
              <a:off x="4102125" y="4265651"/>
              <a:ext cx="414516" cy="414516"/>
            </a:xfrm>
            <a:prstGeom prst="ellipse">
              <a:avLst/>
            </a:prstGeom>
            <a:solidFill>
              <a:schemeClr val="accent2"/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25400" dir="13500000">
                <a:srgbClr val="000000">
                  <a:alpha val="43137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48" name="组合 47"/>
            <p:cNvGrpSpPr/>
            <p:nvPr/>
          </p:nvGrpSpPr>
          <p:grpSpPr>
            <a:xfrm>
              <a:off x="4199233" y="4358783"/>
              <a:ext cx="238761" cy="198211"/>
              <a:chOff x="3132963" y="3140191"/>
              <a:chExt cx="645573" cy="535933"/>
            </a:xfrm>
            <a:solidFill>
              <a:schemeClr val="bg1"/>
            </a:solidFill>
          </p:grpSpPr>
          <p:sp>
            <p:nvSpPr>
              <p:cNvPr id="68" name="Freeform 226"/>
              <p:cNvSpPr/>
              <p:nvPr/>
            </p:nvSpPr>
            <p:spPr bwMode="auto">
              <a:xfrm>
                <a:off x="3421629" y="3217854"/>
                <a:ext cx="356907" cy="392027"/>
              </a:xfrm>
              <a:custGeom>
                <a:avLst/>
                <a:gdLst>
                  <a:gd name="T0" fmla="*/ 0 w 529"/>
                  <a:gd name="T1" fmla="*/ 0 h 581"/>
                  <a:gd name="T2" fmla="*/ 2 w 529"/>
                  <a:gd name="T3" fmla="*/ 11 h 581"/>
                  <a:gd name="T4" fmla="*/ 25 w 529"/>
                  <a:gd name="T5" fmla="*/ 56 h 581"/>
                  <a:gd name="T6" fmla="*/ 473 w 529"/>
                  <a:gd name="T7" fmla="*/ 56 h 581"/>
                  <a:gd name="T8" fmla="*/ 473 w 529"/>
                  <a:gd name="T9" fmla="*/ 525 h 581"/>
                  <a:gd name="T10" fmla="*/ 127 w 529"/>
                  <a:gd name="T11" fmla="*/ 525 h 581"/>
                  <a:gd name="T12" fmla="*/ 127 w 529"/>
                  <a:gd name="T13" fmla="*/ 581 h 581"/>
                  <a:gd name="T14" fmla="*/ 529 w 529"/>
                  <a:gd name="T15" fmla="*/ 581 h 581"/>
                  <a:gd name="T16" fmla="*/ 529 w 529"/>
                  <a:gd name="T17" fmla="*/ 0 h 581"/>
                  <a:gd name="T18" fmla="*/ 0 w 529"/>
                  <a:gd name="T19" fmla="*/ 0 h 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9" h="581">
                    <a:moveTo>
                      <a:pt x="0" y="0"/>
                    </a:moveTo>
                    <a:cubicBezTo>
                      <a:pt x="1" y="4"/>
                      <a:pt x="2" y="7"/>
                      <a:pt x="2" y="11"/>
                    </a:cubicBezTo>
                    <a:cubicBezTo>
                      <a:pt x="14" y="22"/>
                      <a:pt x="22" y="38"/>
                      <a:pt x="25" y="56"/>
                    </a:cubicBezTo>
                    <a:cubicBezTo>
                      <a:pt x="473" y="56"/>
                      <a:pt x="473" y="56"/>
                      <a:pt x="473" y="56"/>
                    </a:cubicBezTo>
                    <a:cubicBezTo>
                      <a:pt x="473" y="525"/>
                      <a:pt x="473" y="525"/>
                      <a:pt x="473" y="525"/>
                    </a:cubicBezTo>
                    <a:cubicBezTo>
                      <a:pt x="127" y="525"/>
                      <a:pt x="127" y="525"/>
                      <a:pt x="127" y="525"/>
                    </a:cubicBezTo>
                    <a:cubicBezTo>
                      <a:pt x="127" y="581"/>
                      <a:pt x="127" y="581"/>
                      <a:pt x="127" y="581"/>
                    </a:cubicBezTo>
                    <a:cubicBezTo>
                      <a:pt x="529" y="581"/>
                      <a:pt x="529" y="581"/>
                      <a:pt x="529" y="581"/>
                    </a:cubicBezTo>
                    <a:cubicBezTo>
                      <a:pt x="529" y="0"/>
                      <a:pt x="529" y="0"/>
                      <a:pt x="52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Freeform 227"/>
              <p:cNvSpPr/>
              <p:nvPr/>
            </p:nvSpPr>
            <p:spPr bwMode="auto">
              <a:xfrm>
                <a:off x="3198348" y="3140191"/>
                <a:ext cx="224709" cy="247551"/>
              </a:xfrm>
              <a:custGeom>
                <a:avLst/>
                <a:gdLst>
                  <a:gd name="T0" fmla="*/ 45 w 333"/>
                  <a:gd name="T1" fmla="*/ 243 h 367"/>
                  <a:gd name="T2" fmla="*/ 170 w 333"/>
                  <a:gd name="T3" fmla="*/ 367 h 367"/>
                  <a:gd name="T4" fmla="*/ 289 w 333"/>
                  <a:gd name="T5" fmla="*/ 243 h 367"/>
                  <a:gd name="T6" fmla="*/ 326 w 333"/>
                  <a:gd name="T7" fmla="*/ 203 h 367"/>
                  <a:gd name="T8" fmla="*/ 306 w 333"/>
                  <a:gd name="T9" fmla="*/ 142 h 367"/>
                  <a:gd name="T10" fmla="*/ 166 w 333"/>
                  <a:gd name="T11" fmla="*/ 0 h 367"/>
                  <a:gd name="T12" fmla="*/ 26 w 333"/>
                  <a:gd name="T13" fmla="*/ 142 h 367"/>
                  <a:gd name="T14" fmla="*/ 7 w 333"/>
                  <a:gd name="T15" fmla="*/ 203 h 367"/>
                  <a:gd name="T16" fmla="*/ 45 w 333"/>
                  <a:gd name="T17" fmla="*/ 243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3" h="367">
                    <a:moveTo>
                      <a:pt x="45" y="243"/>
                    </a:moveTo>
                    <a:cubicBezTo>
                      <a:pt x="71" y="308"/>
                      <a:pt x="118" y="367"/>
                      <a:pt x="170" y="367"/>
                    </a:cubicBezTo>
                    <a:cubicBezTo>
                      <a:pt x="222" y="367"/>
                      <a:pt x="266" y="308"/>
                      <a:pt x="289" y="243"/>
                    </a:cubicBezTo>
                    <a:cubicBezTo>
                      <a:pt x="305" y="242"/>
                      <a:pt x="320" y="226"/>
                      <a:pt x="326" y="203"/>
                    </a:cubicBezTo>
                    <a:cubicBezTo>
                      <a:pt x="333" y="176"/>
                      <a:pt x="324" y="149"/>
                      <a:pt x="306" y="142"/>
                    </a:cubicBezTo>
                    <a:cubicBezTo>
                      <a:pt x="302" y="63"/>
                      <a:pt x="241" y="0"/>
                      <a:pt x="166" y="0"/>
                    </a:cubicBezTo>
                    <a:cubicBezTo>
                      <a:pt x="92" y="0"/>
                      <a:pt x="31" y="63"/>
                      <a:pt x="26" y="142"/>
                    </a:cubicBezTo>
                    <a:cubicBezTo>
                      <a:pt x="9" y="149"/>
                      <a:pt x="0" y="176"/>
                      <a:pt x="7" y="203"/>
                    </a:cubicBezTo>
                    <a:cubicBezTo>
                      <a:pt x="13" y="227"/>
                      <a:pt x="29" y="243"/>
                      <a:pt x="45" y="2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Freeform 228"/>
              <p:cNvSpPr/>
              <p:nvPr/>
            </p:nvSpPr>
            <p:spPr bwMode="auto">
              <a:xfrm>
                <a:off x="3481875" y="3306367"/>
                <a:ext cx="233275" cy="180738"/>
              </a:xfrm>
              <a:custGeom>
                <a:avLst/>
                <a:gdLst>
                  <a:gd name="T0" fmla="*/ 41 w 346"/>
                  <a:gd name="T1" fmla="*/ 111 h 268"/>
                  <a:gd name="T2" fmla="*/ 0 w 346"/>
                  <a:gd name="T3" fmla="*/ 151 h 268"/>
                  <a:gd name="T4" fmla="*/ 90 w 346"/>
                  <a:gd name="T5" fmla="*/ 268 h 268"/>
                  <a:gd name="T6" fmla="*/ 254 w 346"/>
                  <a:gd name="T7" fmla="*/ 125 h 268"/>
                  <a:gd name="T8" fmla="*/ 284 w 346"/>
                  <a:gd name="T9" fmla="*/ 158 h 268"/>
                  <a:gd name="T10" fmla="*/ 346 w 346"/>
                  <a:gd name="T11" fmla="*/ 0 h 268"/>
                  <a:gd name="T12" fmla="*/ 184 w 346"/>
                  <a:gd name="T13" fmla="*/ 50 h 268"/>
                  <a:gd name="T14" fmla="*/ 218 w 346"/>
                  <a:gd name="T15" fmla="*/ 87 h 268"/>
                  <a:gd name="T16" fmla="*/ 99 w 346"/>
                  <a:gd name="T17" fmla="*/ 190 h 268"/>
                  <a:gd name="T18" fmla="*/ 41 w 346"/>
                  <a:gd name="T19" fmla="*/ 111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6" h="268">
                    <a:moveTo>
                      <a:pt x="41" y="11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12" y="165"/>
                      <a:pt x="90" y="268"/>
                      <a:pt x="90" y="268"/>
                    </a:cubicBezTo>
                    <a:cubicBezTo>
                      <a:pt x="254" y="125"/>
                      <a:pt x="254" y="125"/>
                      <a:pt x="254" y="125"/>
                    </a:cubicBezTo>
                    <a:cubicBezTo>
                      <a:pt x="284" y="158"/>
                      <a:pt x="284" y="158"/>
                      <a:pt x="284" y="158"/>
                    </a:cubicBezTo>
                    <a:cubicBezTo>
                      <a:pt x="346" y="0"/>
                      <a:pt x="346" y="0"/>
                      <a:pt x="346" y="0"/>
                    </a:cubicBezTo>
                    <a:cubicBezTo>
                      <a:pt x="184" y="50"/>
                      <a:pt x="184" y="50"/>
                      <a:pt x="184" y="50"/>
                    </a:cubicBezTo>
                    <a:cubicBezTo>
                      <a:pt x="218" y="87"/>
                      <a:pt x="218" y="87"/>
                      <a:pt x="218" y="87"/>
                    </a:cubicBezTo>
                    <a:cubicBezTo>
                      <a:pt x="99" y="190"/>
                      <a:pt x="99" y="190"/>
                      <a:pt x="99" y="190"/>
                    </a:cubicBezTo>
                    <a:lnTo>
                      <a:pt x="41" y="1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1" name="Freeform 229"/>
              <p:cNvSpPr/>
              <p:nvPr/>
            </p:nvSpPr>
            <p:spPr bwMode="auto">
              <a:xfrm>
                <a:off x="3132963" y="3377178"/>
                <a:ext cx="355480" cy="298946"/>
              </a:xfrm>
              <a:custGeom>
                <a:avLst/>
                <a:gdLst>
                  <a:gd name="T0" fmla="*/ 407 w 527"/>
                  <a:gd name="T1" fmla="*/ 0 h 443"/>
                  <a:gd name="T2" fmla="*/ 294 w 527"/>
                  <a:gd name="T3" fmla="*/ 190 h 443"/>
                  <a:gd name="T4" fmla="*/ 280 w 527"/>
                  <a:gd name="T5" fmla="*/ 105 h 443"/>
                  <a:gd name="T6" fmla="*/ 295 w 527"/>
                  <a:gd name="T7" fmla="*/ 77 h 443"/>
                  <a:gd name="T8" fmla="*/ 263 w 527"/>
                  <a:gd name="T9" fmla="*/ 44 h 443"/>
                  <a:gd name="T10" fmla="*/ 230 w 527"/>
                  <a:gd name="T11" fmla="*/ 77 h 443"/>
                  <a:gd name="T12" fmla="*/ 246 w 527"/>
                  <a:gd name="T13" fmla="*/ 105 h 443"/>
                  <a:gd name="T14" fmla="*/ 232 w 527"/>
                  <a:gd name="T15" fmla="*/ 189 h 443"/>
                  <a:gd name="T16" fmla="*/ 120 w 527"/>
                  <a:gd name="T17" fmla="*/ 0 h 443"/>
                  <a:gd name="T18" fmla="*/ 2 w 527"/>
                  <a:gd name="T19" fmla="*/ 125 h 443"/>
                  <a:gd name="T20" fmla="*/ 0 w 527"/>
                  <a:gd name="T21" fmla="*/ 125 h 443"/>
                  <a:gd name="T22" fmla="*/ 0 w 527"/>
                  <a:gd name="T23" fmla="*/ 402 h 443"/>
                  <a:gd name="T24" fmla="*/ 1 w 527"/>
                  <a:gd name="T25" fmla="*/ 402 h 443"/>
                  <a:gd name="T26" fmla="*/ 263 w 527"/>
                  <a:gd name="T27" fmla="*/ 443 h 443"/>
                  <a:gd name="T28" fmla="*/ 526 w 527"/>
                  <a:gd name="T29" fmla="*/ 402 h 443"/>
                  <a:gd name="T30" fmla="*/ 527 w 527"/>
                  <a:gd name="T31" fmla="*/ 402 h 443"/>
                  <a:gd name="T32" fmla="*/ 527 w 527"/>
                  <a:gd name="T33" fmla="*/ 125 h 443"/>
                  <a:gd name="T34" fmla="*/ 525 w 527"/>
                  <a:gd name="T35" fmla="*/ 125 h 443"/>
                  <a:gd name="T36" fmla="*/ 407 w 527"/>
                  <a:gd name="T37" fmla="*/ 0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7" h="443">
                    <a:moveTo>
                      <a:pt x="407" y="0"/>
                    </a:moveTo>
                    <a:cubicBezTo>
                      <a:pt x="294" y="190"/>
                      <a:pt x="294" y="190"/>
                      <a:pt x="294" y="190"/>
                    </a:cubicBezTo>
                    <a:cubicBezTo>
                      <a:pt x="280" y="105"/>
                      <a:pt x="280" y="105"/>
                      <a:pt x="280" y="105"/>
                    </a:cubicBezTo>
                    <a:cubicBezTo>
                      <a:pt x="289" y="99"/>
                      <a:pt x="295" y="89"/>
                      <a:pt x="295" y="77"/>
                    </a:cubicBezTo>
                    <a:cubicBezTo>
                      <a:pt x="295" y="59"/>
                      <a:pt x="281" y="44"/>
                      <a:pt x="263" y="44"/>
                    </a:cubicBezTo>
                    <a:cubicBezTo>
                      <a:pt x="245" y="44"/>
                      <a:pt x="230" y="59"/>
                      <a:pt x="230" y="77"/>
                    </a:cubicBezTo>
                    <a:cubicBezTo>
                      <a:pt x="230" y="89"/>
                      <a:pt x="237" y="99"/>
                      <a:pt x="246" y="105"/>
                    </a:cubicBezTo>
                    <a:cubicBezTo>
                      <a:pt x="232" y="189"/>
                      <a:pt x="232" y="189"/>
                      <a:pt x="232" y="189"/>
                    </a:cubicBezTo>
                    <a:cubicBezTo>
                      <a:pt x="120" y="0"/>
                      <a:pt x="120" y="0"/>
                      <a:pt x="120" y="0"/>
                    </a:cubicBezTo>
                    <a:cubicBezTo>
                      <a:pt x="56" y="27"/>
                      <a:pt x="12" y="72"/>
                      <a:pt x="2" y="125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0" y="402"/>
                      <a:pt x="0" y="402"/>
                      <a:pt x="0" y="402"/>
                    </a:cubicBezTo>
                    <a:cubicBezTo>
                      <a:pt x="1" y="402"/>
                      <a:pt x="1" y="402"/>
                      <a:pt x="1" y="402"/>
                    </a:cubicBezTo>
                    <a:cubicBezTo>
                      <a:pt x="14" y="425"/>
                      <a:pt x="126" y="443"/>
                      <a:pt x="263" y="443"/>
                    </a:cubicBezTo>
                    <a:cubicBezTo>
                      <a:pt x="401" y="443"/>
                      <a:pt x="513" y="425"/>
                      <a:pt x="526" y="402"/>
                    </a:cubicBezTo>
                    <a:cubicBezTo>
                      <a:pt x="527" y="402"/>
                      <a:pt x="527" y="402"/>
                      <a:pt x="527" y="402"/>
                    </a:cubicBezTo>
                    <a:cubicBezTo>
                      <a:pt x="527" y="125"/>
                      <a:pt x="527" y="125"/>
                      <a:pt x="527" y="125"/>
                    </a:cubicBezTo>
                    <a:cubicBezTo>
                      <a:pt x="525" y="125"/>
                      <a:pt x="525" y="125"/>
                      <a:pt x="525" y="125"/>
                    </a:cubicBezTo>
                    <a:cubicBezTo>
                      <a:pt x="515" y="72"/>
                      <a:pt x="471" y="27"/>
                      <a:pt x="40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Freeform 230"/>
              <p:cNvSpPr/>
              <p:nvPr/>
            </p:nvSpPr>
            <p:spPr bwMode="auto">
              <a:xfrm>
                <a:off x="3598655" y="3487105"/>
                <a:ext cx="54536" cy="68241"/>
              </a:xfrm>
              <a:custGeom>
                <a:avLst/>
                <a:gdLst>
                  <a:gd name="T0" fmla="*/ 0 w 81"/>
                  <a:gd name="T1" fmla="*/ 0 h 101"/>
                  <a:gd name="T2" fmla="*/ 0 w 81"/>
                  <a:gd name="T3" fmla="*/ 55 h 101"/>
                  <a:gd name="T4" fmla="*/ 40 w 81"/>
                  <a:gd name="T5" fmla="*/ 101 h 101"/>
                  <a:gd name="T6" fmla="*/ 81 w 81"/>
                  <a:gd name="T7" fmla="*/ 56 h 101"/>
                  <a:gd name="T8" fmla="*/ 81 w 81"/>
                  <a:gd name="T9" fmla="*/ 0 h 101"/>
                  <a:gd name="T10" fmla="*/ 59 w 81"/>
                  <a:gd name="T11" fmla="*/ 0 h 101"/>
                  <a:gd name="T12" fmla="*/ 59 w 81"/>
                  <a:gd name="T13" fmla="*/ 57 h 101"/>
                  <a:gd name="T14" fmla="*/ 40 w 81"/>
                  <a:gd name="T15" fmla="*/ 83 h 101"/>
                  <a:gd name="T16" fmla="*/ 22 w 81"/>
                  <a:gd name="T17" fmla="*/ 57 h 101"/>
                  <a:gd name="T18" fmla="*/ 22 w 81"/>
                  <a:gd name="T19" fmla="*/ 0 h 101"/>
                  <a:gd name="T20" fmla="*/ 0 w 81"/>
                  <a:gd name="T21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101">
                    <a:moveTo>
                      <a:pt x="0" y="0"/>
                    </a:moveTo>
                    <a:cubicBezTo>
                      <a:pt x="0" y="55"/>
                      <a:pt x="0" y="55"/>
                      <a:pt x="0" y="55"/>
                    </a:cubicBezTo>
                    <a:cubicBezTo>
                      <a:pt x="0" y="87"/>
                      <a:pt x="15" y="101"/>
                      <a:pt x="40" y="101"/>
                    </a:cubicBezTo>
                    <a:cubicBezTo>
                      <a:pt x="65" y="101"/>
                      <a:pt x="81" y="86"/>
                      <a:pt x="81" y="56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57"/>
                      <a:pt x="59" y="57"/>
                      <a:pt x="59" y="57"/>
                    </a:cubicBezTo>
                    <a:cubicBezTo>
                      <a:pt x="59" y="75"/>
                      <a:pt x="52" y="83"/>
                      <a:pt x="40" y="83"/>
                    </a:cubicBezTo>
                    <a:cubicBezTo>
                      <a:pt x="29" y="83"/>
                      <a:pt x="22" y="74"/>
                      <a:pt x="22" y="57"/>
                    </a:cubicBezTo>
                    <a:cubicBezTo>
                      <a:pt x="22" y="0"/>
                      <a:pt x="22" y="0"/>
                      <a:pt x="2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3" name="Freeform 231"/>
              <p:cNvSpPr>
                <a:spLocks noEditPoints="1"/>
              </p:cNvSpPr>
              <p:nvPr/>
            </p:nvSpPr>
            <p:spPr bwMode="auto">
              <a:xfrm>
                <a:off x="3666040" y="3486534"/>
                <a:ext cx="47968" cy="67384"/>
              </a:xfrm>
              <a:custGeom>
                <a:avLst/>
                <a:gdLst>
                  <a:gd name="T0" fmla="*/ 31 w 71"/>
                  <a:gd name="T1" fmla="*/ 0 h 100"/>
                  <a:gd name="T2" fmla="*/ 0 w 71"/>
                  <a:gd name="T3" fmla="*/ 2 h 100"/>
                  <a:gd name="T4" fmla="*/ 0 w 71"/>
                  <a:gd name="T5" fmla="*/ 100 h 100"/>
                  <a:gd name="T6" fmla="*/ 23 w 71"/>
                  <a:gd name="T7" fmla="*/ 100 h 100"/>
                  <a:gd name="T8" fmla="*/ 23 w 71"/>
                  <a:gd name="T9" fmla="*/ 65 h 100"/>
                  <a:gd name="T10" fmla="*/ 30 w 71"/>
                  <a:gd name="T11" fmla="*/ 65 h 100"/>
                  <a:gd name="T12" fmla="*/ 62 w 71"/>
                  <a:gd name="T13" fmla="*/ 55 h 100"/>
                  <a:gd name="T14" fmla="*/ 71 w 71"/>
                  <a:gd name="T15" fmla="*/ 31 h 100"/>
                  <a:gd name="T16" fmla="*/ 61 w 71"/>
                  <a:gd name="T17" fmla="*/ 8 h 100"/>
                  <a:gd name="T18" fmla="*/ 31 w 71"/>
                  <a:gd name="T19" fmla="*/ 0 h 100"/>
                  <a:gd name="T20" fmla="*/ 30 w 71"/>
                  <a:gd name="T21" fmla="*/ 48 h 100"/>
                  <a:gd name="T22" fmla="*/ 23 w 71"/>
                  <a:gd name="T23" fmla="*/ 47 h 100"/>
                  <a:gd name="T24" fmla="*/ 23 w 71"/>
                  <a:gd name="T25" fmla="*/ 18 h 100"/>
                  <a:gd name="T26" fmla="*/ 32 w 71"/>
                  <a:gd name="T27" fmla="*/ 17 h 100"/>
                  <a:gd name="T28" fmla="*/ 49 w 71"/>
                  <a:gd name="T29" fmla="*/ 32 h 100"/>
                  <a:gd name="T30" fmla="*/ 30 w 71"/>
                  <a:gd name="T31" fmla="*/ 4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1" h="100">
                    <a:moveTo>
                      <a:pt x="31" y="0"/>
                    </a:moveTo>
                    <a:cubicBezTo>
                      <a:pt x="17" y="0"/>
                      <a:pt x="7" y="1"/>
                      <a:pt x="0" y="2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23" y="100"/>
                      <a:pt x="23" y="100"/>
                      <a:pt x="23" y="100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25" y="65"/>
                      <a:pt x="27" y="65"/>
                      <a:pt x="30" y="65"/>
                    </a:cubicBezTo>
                    <a:cubicBezTo>
                      <a:pt x="43" y="65"/>
                      <a:pt x="55" y="62"/>
                      <a:pt x="62" y="55"/>
                    </a:cubicBezTo>
                    <a:cubicBezTo>
                      <a:pt x="68" y="49"/>
                      <a:pt x="71" y="41"/>
                      <a:pt x="71" y="31"/>
                    </a:cubicBezTo>
                    <a:cubicBezTo>
                      <a:pt x="71" y="22"/>
                      <a:pt x="67" y="13"/>
                      <a:pt x="61" y="8"/>
                    </a:cubicBezTo>
                    <a:cubicBezTo>
                      <a:pt x="54" y="3"/>
                      <a:pt x="44" y="0"/>
                      <a:pt x="31" y="0"/>
                    </a:cubicBezTo>
                    <a:close/>
                    <a:moveTo>
                      <a:pt x="30" y="48"/>
                    </a:moveTo>
                    <a:cubicBezTo>
                      <a:pt x="27" y="48"/>
                      <a:pt x="24" y="48"/>
                      <a:pt x="23" y="47"/>
                    </a:cubicBezTo>
                    <a:cubicBezTo>
                      <a:pt x="23" y="18"/>
                      <a:pt x="23" y="18"/>
                      <a:pt x="23" y="18"/>
                    </a:cubicBezTo>
                    <a:cubicBezTo>
                      <a:pt x="24" y="18"/>
                      <a:pt x="27" y="17"/>
                      <a:pt x="32" y="17"/>
                    </a:cubicBezTo>
                    <a:cubicBezTo>
                      <a:pt x="43" y="17"/>
                      <a:pt x="49" y="23"/>
                      <a:pt x="49" y="32"/>
                    </a:cubicBezTo>
                    <a:cubicBezTo>
                      <a:pt x="49" y="42"/>
                      <a:pt x="42" y="48"/>
                      <a:pt x="3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9" name="组合 78"/>
          <p:cNvGrpSpPr/>
          <p:nvPr/>
        </p:nvGrpSpPr>
        <p:grpSpPr>
          <a:xfrm>
            <a:off x="5129792" y="1149122"/>
            <a:ext cx="414516" cy="414516"/>
            <a:chOff x="5181486" y="4265651"/>
            <a:chExt cx="414516" cy="414516"/>
          </a:xfrm>
        </p:grpSpPr>
        <p:sp>
          <p:nvSpPr>
            <p:cNvPr id="46" name="椭圆 45"/>
            <p:cNvSpPr/>
            <p:nvPr/>
          </p:nvSpPr>
          <p:spPr>
            <a:xfrm>
              <a:off x="5181486" y="4265651"/>
              <a:ext cx="414516" cy="414516"/>
            </a:xfrm>
            <a:prstGeom prst="ellipse">
              <a:avLst/>
            </a:prstGeom>
            <a:solidFill>
              <a:schemeClr val="accent4"/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25400" dir="13500000">
                <a:srgbClr val="000000">
                  <a:alpha val="43137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5287222" y="4375239"/>
              <a:ext cx="253419" cy="172633"/>
              <a:chOff x="4895160" y="4287159"/>
              <a:chExt cx="571418" cy="389258"/>
            </a:xfrm>
            <a:solidFill>
              <a:schemeClr val="bg1"/>
            </a:solidFill>
          </p:grpSpPr>
          <p:sp>
            <p:nvSpPr>
              <p:cNvPr id="59" name="Freeform 327"/>
              <p:cNvSpPr>
                <a:spLocks noEditPoints="1"/>
              </p:cNvSpPr>
              <p:nvPr/>
            </p:nvSpPr>
            <p:spPr bwMode="auto">
              <a:xfrm>
                <a:off x="4895160" y="4287159"/>
                <a:ext cx="438051" cy="389258"/>
              </a:xfrm>
              <a:custGeom>
                <a:avLst/>
                <a:gdLst>
                  <a:gd name="T0" fmla="*/ 166 w 171"/>
                  <a:gd name="T1" fmla="*/ 0 h 152"/>
                  <a:gd name="T2" fmla="*/ 5 w 171"/>
                  <a:gd name="T3" fmla="*/ 0 h 152"/>
                  <a:gd name="T4" fmla="*/ 0 w 171"/>
                  <a:gd name="T5" fmla="*/ 5 h 152"/>
                  <a:gd name="T6" fmla="*/ 0 w 171"/>
                  <a:gd name="T7" fmla="*/ 146 h 152"/>
                  <a:gd name="T8" fmla="*/ 5 w 171"/>
                  <a:gd name="T9" fmla="*/ 152 h 152"/>
                  <a:gd name="T10" fmla="*/ 166 w 171"/>
                  <a:gd name="T11" fmla="*/ 152 h 152"/>
                  <a:gd name="T12" fmla="*/ 171 w 171"/>
                  <a:gd name="T13" fmla="*/ 146 h 152"/>
                  <a:gd name="T14" fmla="*/ 171 w 171"/>
                  <a:gd name="T15" fmla="*/ 5 h 152"/>
                  <a:gd name="T16" fmla="*/ 166 w 171"/>
                  <a:gd name="T17" fmla="*/ 0 h 152"/>
                  <a:gd name="T18" fmla="*/ 132 w 171"/>
                  <a:gd name="T19" fmla="*/ 12 h 152"/>
                  <a:gd name="T20" fmla="*/ 139 w 171"/>
                  <a:gd name="T21" fmla="*/ 19 h 152"/>
                  <a:gd name="T22" fmla="*/ 132 w 171"/>
                  <a:gd name="T23" fmla="*/ 26 h 152"/>
                  <a:gd name="T24" fmla="*/ 124 w 171"/>
                  <a:gd name="T25" fmla="*/ 19 h 152"/>
                  <a:gd name="T26" fmla="*/ 132 w 171"/>
                  <a:gd name="T27" fmla="*/ 12 h 152"/>
                  <a:gd name="T28" fmla="*/ 110 w 171"/>
                  <a:gd name="T29" fmla="*/ 12 h 152"/>
                  <a:gd name="T30" fmla="*/ 118 w 171"/>
                  <a:gd name="T31" fmla="*/ 19 h 152"/>
                  <a:gd name="T32" fmla="*/ 110 w 171"/>
                  <a:gd name="T33" fmla="*/ 26 h 152"/>
                  <a:gd name="T34" fmla="*/ 103 w 171"/>
                  <a:gd name="T35" fmla="*/ 19 h 152"/>
                  <a:gd name="T36" fmla="*/ 110 w 171"/>
                  <a:gd name="T37" fmla="*/ 12 h 152"/>
                  <a:gd name="T38" fmla="*/ 160 w 171"/>
                  <a:gd name="T39" fmla="*/ 141 h 152"/>
                  <a:gd name="T40" fmla="*/ 11 w 171"/>
                  <a:gd name="T41" fmla="*/ 141 h 152"/>
                  <a:gd name="T42" fmla="*/ 11 w 171"/>
                  <a:gd name="T43" fmla="*/ 38 h 152"/>
                  <a:gd name="T44" fmla="*/ 160 w 171"/>
                  <a:gd name="T45" fmla="*/ 38 h 152"/>
                  <a:gd name="T46" fmla="*/ 160 w 171"/>
                  <a:gd name="T47" fmla="*/ 141 h 152"/>
                  <a:gd name="T48" fmla="*/ 153 w 171"/>
                  <a:gd name="T49" fmla="*/ 26 h 152"/>
                  <a:gd name="T50" fmla="*/ 146 w 171"/>
                  <a:gd name="T51" fmla="*/ 19 h 152"/>
                  <a:gd name="T52" fmla="*/ 153 w 171"/>
                  <a:gd name="T53" fmla="*/ 12 h 152"/>
                  <a:gd name="T54" fmla="*/ 160 w 171"/>
                  <a:gd name="T55" fmla="*/ 19 h 152"/>
                  <a:gd name="T56" fmla="*/ 153 w 171"/>
                  <a:gd name="T57" fmla="*/ 26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71" h="152">
                    <a:moveTo>
                      <a:pt x="166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146"/>
                      <a:pt x="0" y="146"/>
                      <a:pt x="0" y="146"/>
                    </a:cubicBezTo>
                    <a:cubicBezTo>
                      <a:pt x="0" y="149"/>
                      <a:pt x="2" y="152"/>
                      <a:pt x="5" y="152"/>
                    </a:cubicBezTo>
                    <a:cubicBezTo>
                      <a:pt x="166" y="152"/>
                      <a:pt x="166" y="152"/>
                      <a:pt x="166" y="152"/>
                    </a:cubicBezTo>
                    <a:cubicBezTo>
                      <a:pt x="169" y="152"/>
                      <a:pt x="171" y="149"/>
                      <a:pt x="171" y="146"/>
                    </a:cubicBezTo>
                    <a:cubicBezTo>
                      <a:pt x="171" y="5"/>
                      <a:pt x="171" y="5"/>
                      <a:pt x="171" y="5"/>
                    </a:cubicBezTo>
                    <a:cubicBezTo>
                      <a:pt x="171" y="2"/>
                      <a:pt x="169" y="0"/>
                      <a:pt x="166" y="0"/>
                    </a:cubicBezTo>
                    <a:close/>
                    <a:moveTo>
                      <a:pt x="132" y="12"/>
                    </a:moveTo>
                    <a:cubicBezTo>
                      <a:pt x="136" y="12"/>
                      <a:pt x="139" y="15"/>
                      <a:pt x="139" y="19"/>
                    </a:cubicBezTo>
                    <a:cubicBezTo>
                      <a:pt x="139" y="23"/>
                      <a:pt x="136" y="26"/>
                      <a:pt x="132" y="26"/>
                    </a:cubicBezTo>
                    <a:cubicBezTo>
                      <a:pt x="128" y="26"/>
                      <a:pt x="124" y="23"/>
                      <a:pt x="124" y="19"/>
                    </a:cubicBezTo>
                    <a:cubicBezTo>
                      <a:pt x="124" y="15"/>
                      <a:pt x="128" y="12"/>
                      <a:pt x="132" y="12"/>
                    </a:cubicBezTo>
                    <a:close/>
                    <a:moveTo>
                      <a:pt x="110" y="12"/>
                    </a:moveTo>
                    <a:cubicBezTo>
                      <a:pt x="114" y="12"/>
                      <a:pt x="118" y="15"/>
                      <a:pt x="118" y="19"/>
                    </a:cubicBezTo>
                    <a:cubicBezTo>
                      <a:pt x="118" y="23"/>
                      <a:pt x="114" y="26"/>
                      <a:pt x="110" y="26"/>
                    </a:cubicBezTo>
                    <a:cubicBezTo>
                      <a:pt x="106" y="26"/>
                      <a:pt x="103" y="23"/>
                      <a:pt x="103" y="19"/>
                    </a:cubicBezTo>
                    <a:cubicBezTo>
                      <a:pt x="103" y="15"/>
                      <a:pt x="106" y="12"/>
                      <a:pt x="110" y="12"/>
                    </a:cubicBezTo>
                    <a:close/>
                    <a:moveTo>
                      <a:pt x="160" y="141"/>
                    </a:moveTo>
                    <a:cubicBezTo>
                      <a:pt x="11" y="141"/>
                      <a:pt x="11" y="141"/>
                      <a:pt x="11" y="141"/>
                    </a:cubicBezTo>
                    <a:cubicBezTo>
                      <a:pt x="11" y="38"/>
                      <a:pt x="11" y="38"/>
                      <a:pt x="11" y="38"/>
                    </a:cubicBezTo>
                    <a:cubicBezTo>
                      <a:pt x="160" y="38"/>
                      <a:pt x="160" y="38"/>
                      <a:pt x="160" y="38"/>
                    </a:cubicBezTo>
                    <a:lnTo>
                      <a:pt x="160" y="141"/>
                    </a:lnTo>
                    <a:close/>
                    <a:moveTo>
                      <a:pt x="153" y="26"/>
                    </a:moveTo>
                    <a:cubicBezTo>
                      <a:pt x="149" y="26"/>
                      <a:pt x="146" y="23"/>
                      <a:pt x="146" y="19"/>
                    </a:cubicBezTo>
                    <a:cubicBezTo>
                      <a:pt x="146" y="15"/>
                      <a:pt x="149" y="12"/>
                      <a:pt x="153" y="12"/>
                    </a:cubicBezTo>
                    <a:cubicBezTo>
                      <a:pt x="157" y="12"/>
                      <a:pt x="160" y="15"/>
                      <a:pt x="160" y="19"/>
                    </a:cubicBezTo>
                    <a:cubicBezTo>
                      <a:pt x="160" y="23"/>
                      <a:pt x="157" y="26"/>
                      <a:pt x="153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Rectangle 328"/>
              <p:cNvSpPr>
                <a:spLocks noChangeArrowheads="1"/>
              </p:cNvSpPr>
              <p:nvPr/>
            </p:nvSpPr>
            <p:spPr bwMode="auto">
              <a:xfrm>
                <a:off x="4953712" y="4417273"/>
                <a:ext cx="315527" cy="5963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Rectangle 329"/>
              <p:cNvSpPr>
                <a:spLocks noChangeArrowheads="1"/>
              </p:cNvSpPr>
              <p:nvPr/>
            </p:nvSpPr>
            <p:spPr bwMode="auto">
              <a:xfrm>
                <a:off x="4953712" y="4501847"/>
                <a:ext cx="99754" cy="10517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Rectangle 330"/>
              <p:cNvSpPr>
                <a:spLocks noChangeArrowheads="1"/>
              </p:cNvSpPr>
              <p:nvPr/>
            </p:nvSpPr>
            <p:spPr bwMode="auto">
              <a:xfrm>
                <a:off x="5071899" y="4505100"/>
                <a:ext cx="107344" cy="1301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Rectangle 331"/>
              <p:cNvSpPr>
                <a:spLocks noChangeArrowheads="1"/>
              </p:cNvSpPr>
              <p:nvPr/>
            </p:nvSpPr>
            <p:spPr bwMode="auto">
              <a:xfrm>
                <a:off x="5071899" y="4548471"/>
                <a:ext cx="107344" cy="1301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Rectangle 332"/>
              <p:cNvSpPr>
                <a:spLocks noChangeArrowheads="1"/>
              </p:cNvSpPr>
              <p:nvPr/>
            </p:nvSpPr>
            <p:spPr bwMode="auto">
              <a:xfrm>
                <a:off x="5071899" y="4589674"/>
                <a:ext cx="107344" cy="1518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Freeform 333"/>
              <p:cNvSpPr/>
              <p:nvPr/>
            </p:nvSpPr>
            <p:spPr bwMode="auto">
              <a:xfrm>
                <a:off x="5225867" y="4569073"/>
                <a:ext cx="40119" cy="41203"/>
              </a:xfrm>
              <a:custGeom>
                <a:avLst/>
                <a:gdLst>
                  <a:gd name="T0" fmla="*/ 11 w 37"/>
                  <a:gd name="T1" fmla="*/ 0 h 38"/>
                  <a:gd name="T2" fmla="*/ 11 w 37"/>
                  <a:gd name="T3" fmla="*/ 2 h 38"/>
                  <a:gd name="T4" fmla="*/ 0 w 37"/>
                  <a:gd name="T5" fmla="*/ 38 h 38"/>
                  <a:gd name="T6" fmla="*/ 35 w 37"/>
                  <a:gd name="T7" fmla="*/ 26 h 38"/>
                  <a:gd name="T8" fmla="*/ 37 w 37"/>
                  <a:gd name="T9" fmla="*/ 26 h 38"/>
                  <a:gd name="T10" fmla="*/ 11 w 37"/>
                  <a:gd name="T11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" h="38">
                    <a:moveTo>
                      <a:pt x="11" y="0"/>
                    </a:moveTo>
                    <a:lnTo>
                      <a:pt x="11" y="2"/>
                    </a:lnTo>
                    <a:lnTo>
                      <a:pt x="0" y="38"/>
                    </a:lnTo>
                    <a:lnTo>
                      <a:pt x="35" y="26"/>
                    </a:lnTo>
                    <a:lnTo>
                      <a:pt x="37" y="26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6" name="Freeform 334"/>
              <p:cNvSpPr/>
              <p:nvPr/>
            </p:nvSpPr>
            <p:spPr bwMode="auto">
              <a:xfrm>
                <a:off x="5389594" y="4366311"/>
                <a:ext cx="76984" cy="79153"/>
              </a:xfrm>
              <a:custGeom>
                <a:avLst/>
                <a:gdLst>
                  <a:gd name="T0" fmla="*/ 23 w 30"/>
                  <a:gd name="T1" fmla="*/ 31 h 31"/>
                  <a:gd name="T2" fmla="*/ 28 w 30"/>
                  <a:gd name="T3" fmla="*/ 25 h 31"/>
                  <a:gd name="T4" fmla="*/ 28 w 30"/>
                  <a:gd name="T5" fmla="*/ 18 h 31"/>
                  <a:gd name="T6" fmla="*/ 13 w 30"/>
                  <a:gd name="T7" fmla="*/ 2 h 31"/>
                  <a:gd name="T8" fmla="*/ 6 w 30"/>
                  <a:gd name="T9" fmla="*/ 2 h 31"/>
                  <a:gd name="T10" fmla="*/ 0 w 30"/>
                  <a:gd name="T11" fmla="*/ 8 h 31"/>
                  <a:gd name="T12" fmla="*/ 23 w 30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1">
                    <a:moveTo>
                      <a:pt x="23" y="31"/>
                    </a:moveTo>
                    <a:cubicBezTo>
                      <a:pt x="28" y="25"/>
                      <a:pt x="28" y="25"/>
                      <a:pt x="28" y="25"/>
                    </a:cubicBezTo>
                    <a:cubicBezTo>
                      <a:pt x="30" y="23"/>
                      <a:pt x="30" y="20"/>
                      <a:pt x="28" y="18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1" y="0"/>
                      <a:pt x="8" y="0"/>
                      <a:pt x="6" y="2"/>
                    </a:cubicBezTo>
                    <a:cubicBezTo>
                      <a:pt x="0" y="8"/>
                      <a:pt x="0" y="8"/>
                      <a:pt x="0" y="8"/>
                    </a:cubicBezTo>
                    <a:lnTo>
                      <a:pt x="23" y="3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7" name="Freeform 335"/>
              <p:cNvSpPr/>
              <p:nvPr/>
            </p:nvSpPr>
            <p:spPr bwMode="auto">
              <a:xfrm>
                <a:off x="5258396" y="4394503"/>
                <a:ext cx="182160" cy="182160"/>
              </a:xfrm>
              <a:custGeom>
                <a:avLst/>
                <a:gdLst>
                  <a:gd name="T0" fmla="*/ 49 w 71"/>
                  <a:gd name="T1" fmla="*/ 0 h 71"/>
                  <a:gd name="T2" fmla="*/ 48 w 71"/>
                  <a:gd name="T3" fmla="*/ 0 h 71"/>
                  <a:gd name="T4" fmla="*/ 2 w 71"/>
                  <a:gd name="T5" fmla="*/ 47 h 71"/>
                  <a:gd name="T6" fmla="*/ 2 w 71"/>
                  <a:gd name="T7" fmla="*/ 54 h 71"/>
                  <a:gd name="T8" fmla="*/ 2 w 71"/>
                  <a:gd name="T9" fmla="*/ 55 h 71"/>
                  <a:gd name="T10" fmla="*/ 8 w 71"/>
                  <a:gd name="T11" fmla="*/ 56 h 71"/>
                  <a:gd name="T12" fmla="*/ 9 w 71"/>
                  <a:gd name="T13" fmla="*/ 62 h 71"/>
                  <a:gd name="T14" fmla="*/ 9 w 71"/>
                  <a:gd name="T15" fmla="*/ 62 h 71"/>
                  <a:gd name="T16" fmla="*/ 15 w 71"/>
                  <a:gd name="T17" fmla="*/ 63 h 71"/>
                  <a:gd name="T18" fmla="*/ 16 w 71"/>
                  <a:gd name="T19" fmla="*/ 69 h 71"/>
                  <a:gd name="T20" fmla="*/ 17 w 71"/>
                  <a:gd name="T21" fmla="*/ 69 h 71"/>
                  <a:gd name="T22" fmla="*/ 24 w 71"/>
                  <a:gd name="T23" fmla="*/ 69 h 71"/>
                  <a:gd name="T24" fmla="*/ 71 w 71"/>
                  <a:gd name="T25" fmla="*/ 23 h 71"/>
                  <a:gd name="T26" fmla="*/ 71 w 71"/>
                  <a:gd name="T27" fmla="*/ 22 h 71"/>
                  <a:gd name="T28" fmla="*/ 49 w 71"/>
                  <a:gd name="T2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1" h="71">
                    <a:moveTo>
                      <a:pt x="49" y="0"/>
                    </a:moveTo>
                    <a:cubicBezTo>
                      <a:pt x="49" y="0"/>
                      <a:pt x="48" y="0"/>
                      <a:pt x="48" y="0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0" y="49"/>
                      <a:pt x="0" y="52"/>
                      <a:pt x="2" y="54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4" y="56"/>
                      <a:pt x="6" y="57"/>
                      <a:pt x="8" y="56"/>
                    </a:cubicBezTo>
                    <a:cubicBezTo>
                      <a:pt x="7" y="58"/>
                      <a:pt x="7" y="60"/>
                      <a:pt x="9" y="62"/>
                    </a:cubicBezTo>
                    <a:cubicBezTo>
                      <a:pt x="9" y="62"/>
                      <a:pt x="9" y="62"/>
                      <a:pt x="9" y="62"/>
                    </a:cubicBezTo>
                    <a:cubicBezTo>
                      <a:pt x="11" y="64"/>
                      <a:pt x="13" y="64"/>
                      <a:pt x="15" y="63"/>
                    </a:cubicBezTo>
                    <a:cubicBezTo>
                      <a:pt x="14" y="65"/>
                      <a:pt x="15" y="67"/>
                      <a:pt x="16" y="69"/>
                    </a:cubicBezTo>
                    <a:cubicBezTo>
                      <a:pt x="17" y="69"/>
                      <a:pt x="17" y="69"/>
                      <a:pt x="17" y="69"/>
                    </a:cubicBezTo>
                    <a:cubicBezTo>
                      <a:pt x="19" y="71"/>
                      <a:pt x="22" y="71"/>
                      <a:pt x="24" y="69"/>
                    </a:cubicBezTo>
                    <a:cubicBezTo>
                      <a:pt x="71" y="23"/>
                      <a:pt x="71" y="23"/>
                      <a:pt x="71" y="23"/>
                    </a:cubicBezTo>
                    <a:cubicBezTo>
                      <a:pt x="71" y="23"/>
                      <a:pt x="71" y="22"/>
                      <a:pt x="71" y="22"/>
                    </a:cubicBezTo>
                    <a:lnTo>
                      <a:pt x="4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8" name="组合 77"/>
          <p:cNvGrpSpPr/>
          <p:nvPr/>
        </p:nvGrpSpPr>
        <p:grpSpPr>
          <a:xfrm>
            <a:off x="4574743" y="1149122"/>
            <a:ext cx="414516" cy="414516"/>
            <a:chOff x="4626437" y="4265651"/>
            <a:chExt cx="414516" cy="414516"/>
          </a:xfrm>
        </p:grpSpPr>
        <p:sp>
          <p:nvSpPr>
            <p:cNvPr id="49" name="椭圆 48"/>
            <p:cNvSpPr/>
            <p:nvPr/>
          </p:nvSpPr>
          <p:spPr>
            <a:xfrm>
              <a:off x="4626437" y="4265651"/>
              <a:ext cx="414516" cy="414516"/>
            </a:xfrm>
            <a:prstGeom prst="ellipse">
              <a:avLst/>
            </a:prstGeom>
            <a:solidFill>
              <a:schemeClr val="accent3"/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25400" dir="13500000">
                <a:srgbClr val="000000">
                  <a:alpha val="43137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51" name="组合 50"/>
            <p:cNvGrpSpPr/>
            <p:nvPr/>
          </p:nvGrpSpPr>
          <p:grpSpPr>
            <a:xfrm>
              <a:off x="4710891" y="4356960"/>
              <a:ext cx="232896" cy="199705"/>
              <a:chOff x="3546346" y="2339026"/>
              <a:chExt cx="897787" cy="769842"/>
            </a:xfrm>
            <a:solidFill>
              <a:schemeClr val="bg1"/>
            </a:solidFill>
          </p:grpSpPr>
          <p:sp>
            <p:nvSpPr>
              <p:cNvPr id="52" name="Rectangle 227"/>
              <p:cNvSpPr>
                <a:spLocks noChangeArrowheads="1"/>
              </p:cNvSpPr>
              <p:nvPr/>
            </p:nvSpPr>
            <p:spPr bwMode="auto">
              <a:xfrm>
                <a:off x="3561526" y="3077423"/>
                <a:ext cx="882607" cy="3144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Freeform 228"/>
              <p:cNvSpPr/>
              <p:nvPr/>
            </p:nvSpPr>
            <p:spPr bwMode="auto">
              <a:xfrm>
                <a:off x="3617909" y="2844302"/>
                <a:ext cx="125777" cy="210351"/>
              </a:xfrm>
              <a:custGeom>
                <a:avLst/>
                <a:gdLst>
                  <a:gd name="T0" fmla="*/ 6 w 49"/>
                  <a:gd name="T1" fmla="*/ 82 h 82"/>
                  <a:gd name="T2" fmla="*/ 43 w 49"/>
                  <a:gd name="T3" fmla="*/ 82 h 82"/>
                  <a:gd name="T4" fmla="*/ 49 w 49"/>
                  <a:gd name="T5" fmla="*/ 76 h 82"/>
                  <a:gd name="T6" fmla="*/ 49 w 49"/>
                  <a:gd name="T7" fmla="*/ 0 h 82"/>
                  <a:gd name="T8" fmla="*/ 0 w 49"/>
                  <a:gd name="T9" fmla="*/ 49 h 82"/>
                  <a:gd name="T10" fmla="*/ 0 w 49"/>
                  <a:gd name="T11" fmla="*/ 76 h 82"/>
                  <a:gd name="T12" fmla="*/ 6 w 49"/>
                  <a:gd name="T13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82">
                    <a:moveTo>
                      <a:pt x="6" y="82"/>
                    </a:moveTo>
                    <a:cubicBezTo>
                      <a:pt x="43" y="82"/>
                      <a:pt x="43" y="82"/>
                      <a:pt x="43" y="82"/>
                    </a:cubicBezTo>
                    <a:cubicBezTo>
                      <a:pt x="46" y="82"/>
                      <a:pt x="49" y="79"/>
                      <a:pt x="49" y="76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9"/>
                      <a:pt x="3" y="82"/>
                      <a:pt x="6" y="8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Freeform 229"/>
              <p:cNvSpPr/>
              <p:nvPr/>
            </p:nvSpPr>
            <p:spPr bwMode="auto">
              <a:xfrm>
                <a:off x="3779467" y="2682744"/>
                <a:ext cx="122524" cy="371910"/>
              </a:xfrm>
              <a:custGeom>
                <a:avLst/>
                <a:gdLst>
                  <a:gd name="T0" fmla="*/ 5 w 48"/>
                  <a:gd name="T1" fmla="*/ 145 h 145"/>
                  <a:gd name="T2" fmla="*/ 43 w 48"/>
                  <a:gd name="T3" fmla="*/ 145 h 145"/>
                  <a:gd name="T4" fmla="*/ 48 w 48"/>
                  <a:gd name="T5" fmla="*/ 139 h 145"/>
                  <a:gd name="T6" fmla="*/ 48 w 48"/>
                  <a:gd name="T7" fmla="*/ 0 h 145"/>
                  <a:gd name="T8" fmla="*/ 0 w 48"/>
                  <a:gd name="T9" fmla="*/ 49 h 145"/>
                  <a:gd name="T10" fmla="*/ 0 w 48"/>
                  <a:gd name="T11" fmla="*/ 139 h 145"/>
                  <a:gd name="T12" fmla="*/ 5 w 48"/>
                  <a:gd name="T13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45">
                    <a:moveTo>
                      <a:pt x="5" y="145"/>
                    </a:moveTo>
                    <a:cubicBezTo>
                      <a:pt x="43" y="145"/>
                      <a:pt x="43" y="145"/>
                      <a:pt x="43" y="145"/>
                    </a:cubicBezTo>
                    <a:cubicBezTo>
                      <a:pt x="46" y="145"/>
                      <a:pt x="48" y="142"/>
                      <a:pt x="48" y="139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139"/>
                      <a:pt x="0" y="139"/>
                      <a:pt x="0" y="139"/>
                    </a:cubicBezTo>
                    <a:cubicBezTo>
                      <a:pt x="0" y="142"/>
                      <a:pt x="2" y="145"/>
                      <a:pt x="5" y="1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Freeform 230"/>
              <p:cNvSpPr/>
              <p:nvPr/>
            </p:nvSpPr>
            <p:spPr bwMode="auto">
              <a:xfrm>
                <a:off x="3938857" y="2713104"/>
                <a:ext cx="124693" cy="341550"/>
              </a:xfrm>
              <a:custGeom>
                <a:avLst/>
                <a:gdLst>
                  <a:gd name="T0" fmla="*/ 22 w 49"/>
                  <a:gd name="T1" fmla="*/ 22 h 133"/>
                  <a:gd name="T2" fmla="*/ 0 w 49"/>
                  <a:gd name="T3" fmla="*/ 0 h 133"/>
                  <a:gd name="T4" fmla="*/ 0 w 49"/>
                  <a:gd name="T5" fmla="*/ 127 h 133"/>
                  <a:gd name="T6" fmla="*/ 6 w 49"/>
                  <a:gd name="T7" fmla="*/ 133 h 133"/>
                  <a:gd name="T8" fmla="*/ 43 w 49"/>
                  <a:gd name="T9" fmla="*/ 133 h 133"/>
                  <a:gd name="T10" fmla="*/ 49 w 49"/>
                  <a:gd name="T11" fmla="*/ 127 h 133"/>
                  <a:gd name="T12" fmla="*/ 49 w 49"/>
                  <a:gd name="T13" fmla="*/ 26 h 133"/>
                  <a:gd name="T14" fmla="*/ 38 w 49"/>
                  <a:gd name="T15" fmla="*/ 29 h 133"/>
                  <a:gd name="T16" fmla="*/ 22 w 49"/>
                  <a:gd name="T17" fmla="*/ 22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" h="133">
                    <a:moveTo>
                      <a:pt x="22" y="2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7"/>
                      <a:pt x="0" y="127"/>
                      <a:pt x="0" y="127"/>
                    </a:cubicBezTo>
                    <a:cubicBezTo>
                      <a:pt x="0" y="130"/>
                      <a:pt x="3" y="133"/>
                      <a:pt x="6" y="133"/>
                    </a:cubicBezTo>
                    <a:cubicBezTo>
                      <a:pt x="43" y="133"/>
                      <a:pt x="43" y="133"/>
                      <a:pt x="43" y="133"/>
                    </a:cubicBezTo>
                    <a:cubicBezTo>
                      <a:pt x="46" y="133"/>
                      <a:pt x="49" y="130"/>
                      <a:pt x="49" y="127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6" y="28"/>
                      <a:pt x="42" y="29"/>
                      <a:pt x="38" y="29"/>
                    </a:cubicBezTo>
                    <a:cubicBezTo>
                      <a:pt x="32" y="29"/>
                      <a:pt x="27" y="26"/>
                      <a:pt x="22" y="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Freeform 231"/>
              <p:cNvSpPr/>
              <p:nvPr/>
            </p:nvSpPr>
            <p:spPr bwMode="auto">
              <a:xfrm>
                <a:off x="4100415" y="2624193"/>
                <a:ext cx="122524" cy="430461"/>
              </a:xfrm>
              <a:custGeom>
                <a:avLst/>
                <a:gdLst>
                  <a:gd name="T0" fmla="*/ 5 w 48"/>
                  <a:gd name="T1" fmla="*/ 168 h 168"/>
                  <a:gd name="T2" fmla="*/ 43 w 48"/>
                  <a:gd name="T3" fmla="*/ 168 h 168"/>
                  <a:gd name="T4" fmla="*/ 48 w 48"/>
                  <a:gd name="T5" fmla="*/ 162 h 168"/>
                  <a:gd name="T6" fmla="*/ 48 w 48"/>
                  <a:gd name="T7" fmla="*/ 0 h 168"/>
                  <a:gd name="T8" fmla="*/ 0 w 48"/>
                  <a:gd name="T9" fmla="*/ 48 h 168"/>
                  <a:gd name="T10" fmla="*/ 0 w 48"/>
                  <a:gd name="T11" fmla="*/ 162 h 168"/>
                  <a:gd name="T12" fmla="*/ 5 w 48"/>
                  <a:gd name="T1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68">
                    <a:moveTo>
                      <a:pt x="5" y="168"/>
                    </a:moveTo>
                    <a:cubicBezTo>
                      <a:pt x="43" y="168"/>
                      <a:pt x="43" y="168"/>
                      <a:pt x="43" y="168"/>
                    </a:cubicBezTo>
                    <a:cubicBezTo>
                      <a:pt x="46" y="168"/>
                      <a:pt x="48" y="165"/>
                      <a:pt x="48" y="162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162"/>
                      <a:pt x="0" y="162"/>
                      <a:pt x="0" y="162"/>
                    </a:cubicBezTo>
                    <a:cubicBezTo>
                      <a:pt x="0" y="165"/>
                      <a:pt x="2" y="168"/>
                      <a:pt x="5" y="16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7" name="Freeform 232"/>
              <p:cNvSpPr/>
              <p:nvPr/>
            </p:nvSpPr>
            <p:spPr bwMode="auto">
              <a:xfrm>
                <a:off x="4258721" y="2513596"/>
                <a:ext cx="125777" cy="541058"/>
              </a:xfrm>
              <a:custGeom>
                <a:avLst/>
                <a:gdLst>
                  <a:gd name="T0" fmla="*/ 29 w 49"/>
                  <a:gd name="T1" fmla="*/ 0 h 211"/>
                  <a:gd name="T2" fmla="*/ 0 w 49"/>
                  <a:gd name="T3" fmla="*/ 29 h 211"/>
                  <a:gd name="T4" fmla="*/ 0 w 49"/>
                  <a:gd name="T5" fmla="*/ 205 h 211"/>
                  <a:gd name="T6" fmla="*/ 6 w 49"/>
                  <a:gd name="T7" fmla="*/ 211 h 211"/>
                  <a:gd name="T8" fmla="*/ 43 w 49"/>
                  <a:gd name="T9" fmla="*/ 211 h 211"/>
                  <a:gd name="T10" fmla="*/ 49 w 49"/>
                  <a:gd name="T11" fmla="*/ 205 h 211"/>
                  <a:gd name="T12" fmla="*/ 49 w 49"/>
                  <a:gd name="T13" fmla="*/ 22 h 211"/>
                  <a:gd name="T14" fmla="*/ 29 w 49"/>
                  <a:gd name="T15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211">
                    <a:moveTo>
                      <a:pt x="29" y="0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05"/>
                      <a:pt x="0" y="205"/>
                      <a:pt x="0" y="205"/>
                    </a:cubicBezTo>
                    <a:cubicBezTo>
                      <a:pt x="0" y="208"/>
                      <a:pt x="3" y="211"/>
                      <a:pt x="6" y="211"/>
                    </a:cubicBezTo>
                    <a:cubicBezTo>
                      <a:pt x="43" y="211"/>
                      <a:pt x="43" y="211"/>
                      <a:pt x="43" y="211"/>
                    </a:cubicBezTo>
                    <a:cubicBezTo>
                      <a:pt x="46" y="211"/>
                      <a:pt x="49" y="208"/>
                      <a:pt x="49" y="205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38" y="21"/>
                      <a:pt x="29" y="12"/>
                      <a:pt x="2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Freeform 233"/>
              <p:cNvSpPr/>
              <p:nvPr/>
            </p:nvSpPr>
            <p:spPr bwMode="auto">
              <a:xfrm>
                <a:off x="3546346" y="2339026"/>
                <a:ext cx="871764" cy="610452"/>
              </a:xfrm>
              <a:custGeom>
                <a:avLst/>
                <a:gdLst>
                  <a:gd name="T0" fmla="*/ 20 w 340"/>
                  <a:gd name="T1" fmla="*/ 234 h 238"/>
                  <a:gd name="T2" fmla="*/ 140 w 340"/>
                  <a:gd name="T3" fmla="*/ 113 h 238"/>
                  <a:gd name="T4" fmla="*/ 183 w 340"/>
                  <a:gd name="T5" fmla="*/ 156 h 238"/>
                  <a:gd name="T6" fmla="*/ 199 w 340"/>
                  <a:gd name="T7" fmla="*/ 156 h 238"/>
                  <a:gd name="T8" fmla="*/ 318 w 340"/>
                  <a:gd name="T9" fmla="*/ 37 h 238"/>
                  <a:gd name="T10" fmla="*/ 318 w 340"/>
                  <a:gd name="T11" fmla="*/ 64 h 238"/>
                  <a:gd name="T12" fmla="*/ 329 w 340"/>
                  <a:gd name="T13" fmla="*/ 75 h 238"/>
                  <a:gd name="T14" fmla="*/ 340 w 340"/>
                  <a:gd name="T15" fmla="*/ 64 h 238"/>
                  <a:gd name="T16" fmla="*/ 340 w 340"/>
                  <a:gd name="T17" fmla="*/ 11 h 238"/>
                  <a:gd name="T18" fmla="*/ 337 w 340"/>
                  <a:gd name="T19" fmla="*/ 3 h 238"/>
                  <a:gd name="T20" fmla="*/ 329 w 340"/>
                  <a:gd name="T21" fmla="*/ 0 h 238"/>
                  <a:gd name="T22" fmla="*/ 276 w 340"/>
                  <a:gd name="T23" fmla="*/ 0 h 238"/>
                  <a:gd name="T24" fmla="*/ 265 w 340"/>
                  <a:gd name="T25" fmla="*/ 11 h 238"/>
                  <a:gd name="T26" fmla="*/ 276 w 340"/>
                  <a:gd name="T27" fmla="*/ 22 h 238"/>
                  <a:gd name="T28" fmla="*/ 302 w 340"/>
                  <a:gd name="T29" fmla="*/ 22 h 238"/>
                  <a:gd name="T30" fmla="*/ 191 w 340"/>
                  <a:gd name="T31" fmla="*/ 133 h 238"/>
                  <a:gd name="T32" fmla="*/ 148 w 340"/>
                  <a:gd name="T33" fmla="*/ 90 h 238"/>
                  <a:gd name="T34" fmla="*/ 133 w 340"/>
                  <a:gd name="T35" fmla="*/ 90 h 238"/>
                  <a:gd name="T36" fmla="*/ 4 w 340"/>
                  <a:gd name="T37" fmla="*/ 219 h 238"/>
                  <a:gd name="T38" fmla="*/ 4 w 340"/>
                  <a:gd name="T39" fmla="*/ 234 h 238"/>
                  <a:gd name="T40" fmla="*/ 20 w 340"/>
                  <a:gd name="T41" fmla="*/ 234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40" h="238">
                    <a:moveTo>
                      <a:pt x="20" y="234"/>
                    </a:moveTo>
                    <a:cubicBezTo>
                      <a:pt x="140" y="113"/>
                      <a:pt x="140" y="113"/>
                      <a:pt x="140" y="113"/>
                    </a:cubicBezTo>
                    <a:cubicBezTo>
                      <a:pt x="183" y="156"/>
                      <a:pt x="183" y="156"/>
                      <a:pt x="183" y="156"/>
                    </a:cubicBezTo>
                    <a:cubicBezTo>
                      <a:pt x="188" y="160"/>
                      <a:pt x="195" y="160"/>
                      <a:pt x="199" y="156"/>
                    </a:cubicBezTo>
                    <a:cubicBezTo>
                      <a:pt x="318" y="37"/>
                      <a:pt x="318" y="37"/>
                      <a:pt x="318" y="37"/>
                    </a:cubicBezTo>
                    <a:cubicBezTo>
                      <a:pt x="318" y="64"/>
                      <a:pt x="318" y="64"/>
                      <a:pt x="318" y="64"/>
                    </a:cubicBezTo>
                    <a:cubicBezTo>
                      <a:pt x="318" y="70"/>
                      <a:pt x="323" y="75"/>
                      <a:pt x="329" y="75"/>
                    </a:cubicBezTo>
                    <a:cubicBezTo>
                      <a:pt x="335" y="75"/>
                      <a:pt x="340" y="70"/>
                      <a:pt x="340" y="64"/>
                    </a:cubicBezTo>
                    <a:cubicBezTo>
                      <a:pt x="340" y="11"/>
                      <a:pt x="340" y="11"/>
                      <a:pt x="340" y="11"/>
                    </a:cubicBezTo>
                    <a:cubicBezTo>
                      <a:pt x="340" y="8"/>
                      <a:pt x="339" y="5"/>
                      <a:pt x="337" y="3"/>
                    </a:cubicBezTo>
                    <a:cubicBezTo>
                      <a:pt x="335" y="1"/>
                      <a:pt x="332" y="0"/>
                      <a:pt x="329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0" y="0"/>
                      <a:pt x="265" y="4"/>
                      <a:pt x="265" y="11"/>
                    </a:cubicBezTo>
                    <a:cubicBezTo>
                      <a:pt x="265" y="17"/>
                      <a:pt x="270" y="22"/>
                      <a:pt x="276" y="22"/>
                    </a:cubicBezTo>
                    <a:cubicBezTo>
                      <a:pt x="302" y="22"/>
                      <a:pt x="302" y="22"/>
                      <a:pt x="302" y="22"/>
                    </a:cubicBezTo>
                    <a:cubicBezTo>
                      <a:pt x="191" y="133"/>
                      <a:pt x="191" y="133"/>
                      <a:pt x="191" y="133"/>
                    </a:cubicBezTo>
                    <a:cubicBezTo>
                      <a:pt x="148" y="90"/>
                      <a:pt x="148" y="90"/>
                      <a:pt x="148" y="90"/>
                    </a:cubicBezTo>
                    <a:cubicBezTo>
                      <a:pt x="144" y="86"/>
                      <a:pt x="137" y="86"/>
                      <a:pt x="133" y="90"/>
                    </a:cubicBezTo>
                    <a:cubicBezTo>
                      <a:pt x="4" y="219"/>
                      <a:pt x="4" y="219"/>
                      <a:pt x="4" y="219"/>
                    </a:cubicBezTo>
                    <a:cubicBezTo>
                      <a:pt x="0" y="223"/>
                      <a:pt x="0" y="230"/>
                      <a:pt x="4" y="234"/>
                    </a:cubicBezTo>
                    <a:cubicBezTo>
                      <a:pt x="8" y="238"/>
                      <a:pt x="15" y="238"/>
                      <a:pt x="20" y="2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83" name="组合 82"/>
          <p:cNvGrpSpPr/>
          <p:nvPr/>
        </p:nvGrpSpPr>
        <p:grpSpPr>
          <a:xfrm>
            <a:off x="1366956" y="1489357"/>
            <a:ext cx="1586056" cy="1586449"/>
            <a:chOff x="1041891" y="2887277"/>
            <a:chExt cx="1036261" cy="1036518"/>
          </a:xfrm>
        </p:grpSpPr>
        <p:sp>
          <p:nvSpPr>
            <p:cNvPr id="84" name="Oval 53"/>
            <p:cNvSpPr>
              <a:spLocks noChangeArrowheads="1"/>
            </p:cNvSpPr>
            <p:nvPr/>
          </p:nvSpPr>
          <p:spPr bwMode="auto">
            <a:xfrm>
              <a:off x="1041891" y="2887277"/>
              <a:ext cx="1036261" cy="1036518"/>
            </a:xfrm>
            <a:prstGeom prst="ellipse">
              <a:avLst/>
            </a:prstGeom>
            <a:solidFill>
              <a:schemeClr val="accent1"/>
            </a:solidFill>
            <a:ln w="889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4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Text Box 58"/>
            <p:cNvSpPr txBox="1">
              <a:spLocks noChangeArrowheads="1"/>
            </p:cNvSpPr>
            <p:nvPr/>
          </p:nvSpPr>
          <p:spPr bwMode="auto">
            <a:xfrm>
              <a:off x="1159958" y="3077737"/>
              <a:ext cx="782803" cy="7088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altLang="zh-CN" sz="6600" dirty="0">
                  <a:solidFill>
                    <a:schemeClr val="bg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01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flip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823322" y="205624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补办学生证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8" name="直接连接符 27"/>
          <p:cNvCxnSpPr/>
          <p:nvPr/>
        </p:nvCxnSpPr>
        <p:spPr>
          <a:xfrm flipH="1">
            <a:off x="2822029" y="4047364"/>
            <a:ext cx="1756048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4578077" y="4047364"/>
            <a:ext cx="1756048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rot="16200000" flipV="1">
            <a:off x="3700055" y="3169341"/>
            <a:ext cx="175604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椭圆 32"/>
          <p:cNvSpPr/>
          <p:nvPr/>
        </p:nvSpPr>
        <p:spPr>
          <a:xfrm>
            <a:off x="1619672" y="3524455"/>
            <a:ext cx="985600" cy="1001132"/>
          </a:xfrm>
          <a:prstGeom prst="ellipse">
            <a:avLst/>
          </a:prstGeom>
          <a:solidFill>
            <a:schemeClr val="accent1"/>
          </a:solidFill>
          <a:ln w="76200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274" tIns="56136" rIns="112274" bIns="56136"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1736725" y="3705860"/>
            <a:ext cx="779780" cy="603885"/>
          </a:xfrm>
          <a:prstGeom prst="rect">
            <a:avLst/>
          </a:prstGeom>
          <a:noFill/>
        </p:spPr>
        <p:txBody>
          <a:bodyPr wrap="square" lIns="112274" tIns="56136" rIns="112274" bIns="56136" rtlCol="0">
            <a:spAutoFit/>
          </a:bodyPr>
          <a:lstStyle/>
          <a:p>
            <a:pPr algn="ctr"/>
            <a:r>
              <a:rPr 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材料要求</a:t>
            </a:r>
          </a:p>
        </p:txBody>
      </p:sp>
      <p:sp>
        <p:nvSpPr>
          <p:cNvPr id="36" name="椭圆 35"/>
          <p:cNvSpPr/>
          <p:nvPr/>
        </p:nvSpPr>
        <p:spPr>
          <a:xfrm>
            <a:off x="3631565" y="2921635"/>
            <a:ext cx="1871980" cy="1871980"/>
          </a:xfrm>
          <a:prstGeom prst="ellipse">
            <a:avLst/>
          </a:prstGeom>
          <a:ln w="190500">
            <a:solidFill>
              <a:schemeClr val="bg1"/>
            </a:solidFill>
          </a:ln>
          <a:effectLst>
            <a:outerShdw blurRad="127000" dist="38100" dir="60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Rectangle 11"/>
          <p:cNvSpPr>
            <a:spLocks noChangeArrowheads="1"/>
          </p:cNvSpPr>
          <p:nvPr/>
        </p:nvSpPr>
        <p:spPr bwMode="gray">
          <a:xfrm>
            <a:off x="3836056" y="3666671"/>
            <a:ext cx="1463708" cy="39878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补办学生证</a:t>
            </a:r>
            <a:endParaRPr 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椭圆 41"/>
          <p:cNvSpPr/>
          <p:nvPr/>
        </p:nvSpPr>
        <p:spPr>
          <a:xfrm>
            <a:off x="4090456" y="1155171"/>
            <a:ext cx="985600" cy="1001132"/>
          </a:xfrm>
          <a:prstGeom prst="ellipse">
            <a:avLst/>
          </a:prstGeom>
          <a:solidFill>
            <a:schemeClr val="accent3"/>
          </a:solidFill>
          <a:ln w="76200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274" tIns="56136" rIns="112274" bIns="56136" rtlCol="0" anchor="ctr"/>
          <a:lstStyle/>
          <a:p>
            <a:pPr algn="ctr"/>
            <a:endParaRPr lang="zh-CN" altLang="en-US"/>
          </a:p>
        </p:txBody>
      </p:sp>
      <p:sp>
        <p:nvSpPr>
          <p:cNvPr id="69" name="椭圆 68"/>
          <p:cNvSpPr/>
          <p:nvPr/>
        </p:nvSpPr>
        <p:spPr>
          <a:xfrm>
            <a:off x="6456872" y="3524455"/>
            <a:ext cx="985600" cy="1001132"/>
          </a:xfrm>
          <a:prstGeom prst="ellipse">
            <a:avLst/>
          </a:prstGeom>
          <a:solidFill>
            <a:schemeClr val="accent1"/>
          </a:solidFill>
          <a:ln w="76200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274" tIns="56136" rIns="112274" bIns="56136" rtlCol="0" anchor="ctr"/>
          <a:lstStyle/>
          <a:p>
            <a:pPr algn="ctr"/>
            <a:endParaRPr lang="zh-CN" altLang="en-US"/>
          </a:p>
        </p:txBody>
      </p:sp>
      <p:sp>
        <p:nvSpPr>
          <p:cNvPr id="71" name="TextBox 70"/>
          <p:cNvSpPr txBox="1"/>
          <p:nvPr/>
        </p:nvSpPr>
        <p:spPr>
          <a:xfrm>
            <a:off x="4128522" y="1247222"/>
            <a:ext cx="890944" cy="850265"/>
          </a:xfrm>
          <a:prstGeom prst="rect">
            <a:avLst/>
          </a:prstGeom>
          <a:noFill/>
        </p:spPr>
        <p:txBody>
          <a:bodyPr wrap="square" lIns="112274" tIns="56136" rIns="112274" bIns="56136" rtlCol="0">
            <a:spAutoFit/>
          </a:bodyPr>
          <a:lstStyle/>
          <a:p>
            <a:pPr algn="ctr"/>
            <a:r>
              <a:rPr 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办理及领取时间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569710" y="3705860"/>
            <a:ext cx="798830" cy="603885"/>
          </a:xfrm>
          <a:prstGeom prst="rect">
            <a:avLst/>
          </a:prstGeom>
          <a:noFill/>
        </p:spPr>
        <p:txBody>
          <a:bodyPr wrap="square" lIns="112274" tIns="56136" rIns="112274" bIns="56136" rtlCol="0">
            <a:spAutoFit/>
          </a:bodyPr>
          <a:lstStyle/>
          <a:p>
            <a:pPr algn="ctr"/>
            <a:r>
              <a:rPr 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收费要求</a:t>
            </a:r>
          </a:p>
        </p:txBody>
      </p:sp>
      <p:sp>
        <p:nvSpPr>
          <p:cNvPr id="3" name="TextBox 74"/>
          <p:cNvSpPr txBox="1"/>
          <p:nvPr/>
        </p:nvSpPr>
        <p:spPr>
          <a:xfrm>
            <a:off x="3836035" y="720725"/>
            <a:ext cx="3291205" cy="3333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b="1" dirty="0"/>
              <a:t>办理时间：</a:t>
            </a:r>
            <a:r>
              <a:rPr lang="zh-CN" altLang="en-US" b="1" u="sng" dirty="0">
                <a:solidFill>
                  <a:srgbClr val="FF0000"/>
                </a:solidFill>
              </a:rPr>
              <a:t>每个工作日</a:t>
            </a:r>
            <a:endParaRPr lang="zh-CN" altLang="en-US" b="1" dirty="0"/>
          </a:p>
          <a:p>
            <a:r>
              <a:rPr lang="zh-CN" altLang="en-US" b="1" dirty="0"/>
              <a:t>领取时间：每周五</a:t>
            </a:r>
            <a:r>
              <a:rPr lang="en-US" altLang="zh-CN" b="1" dirty="0"/>
              <a:t>10:00</a:t>
            </a:r>
            <a:r>
              <a:rPr lang="zh-CN" altLang="en-US" b="1" dirty="0"/>
              <a:t>后</a:t>
            </a:r>
          </a:p>
        </p:txBody>
      </p:sp>
      <p:sp>
        <p:nvSpPr>
          <p:cNvPr id="5" name="TextBox 74"/>
          <p:cNvSpPr txBox="1"/>
          <p:nvPr/>
        </p:nvSpPr>
        <p:spPr>
          <a:xfrm>
            <a:off x="977265" y="2691130"/>
            <a:ext cx="2520315" cy="8331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b="1" dirty="0"/>
              <a:t>身份证、校园卡、小一寸照片</a:t>
            </a:r>
          </a:p>
          <a:p>
            <a:r>
              <a:rPr lang="zh-CN" altLang="en-US" b="1" dirty="0"/>
              <a:t>如缺身份证或校园卡，请到学校自助打印机打印在校生证明</a:t>
            </a:r>
          </a:p>
          <a:p>
            <a:r>
              <a:rPr lang="zh-CN" altLang="en-US" dirty="0"/>
              <a:t>自助打印机位置：图书馆二楼、行政楼一楼、广州校区综合楼</a:t>
            </a:r>
          </a:p>
        </p:txBody>
      </p:sp>
      <p:sp>
        <p:nvSpPr>
          <p:cNvPr id="6" name="TextBox 74"/>
          <p:cNvSpPr txBox="1"/>
          <p:nvPr/>
        </p:nvSpPr>
        <p:spPr>
          <a:xfrm>
            <a:off x="5852795" y="3096260"/>
            <a:ext cx="2520315" cy="3333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b="1" dirty="0"/>
              <a:t>费用：</a:t>
            </a:r>
            <a:r>
              <a:rPr lang="en-US" altLang="zh-CN" b="1" dirty="0"/>
              <a:t>3</a:t>
            </a:r>
            <a:r>
              <a:rPr lang="zh-CN" altLang="en-US" b="1" dirty="0"/>
              <a:t>元</a:t>
            </a:r>
          </a:p>
          <a:p>
            <a:r>
              <a:rPr lang="zh-CN" altLang="en-US" b="1" dirty="0"/>
              <a:t>缴费方式：统一采用财务平台微信缴费</a:t>
            </a:r>
          </a:p>
        </p:txBody>
      </p:sp>
      <p:sp>
        <p:nvSpPr>
          <p:cNvPr id="57" name="Rectangle 269"/>
          <p:cNvSpPr/>
          <p:nvPr/>
        </p:nvSpPr>
        <p:spPr>
          <a:xfrm>
            <a:off x="5672455" y="1337945"/>
            <a:ext cx="3202940" cy="66929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118" tIns="31058" rIns="62118" bIns="31058" rtlCol="0" anchor="ctr"/>
          <a:lstStyle/>
          <a:p>
            <a:pPr algn="ctr"/>
            <a:endParaRPr lang="en-US" sz="70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44210" y="1423670"/>
            <a:ext cx="32035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填写学生证时不得涂改，凡出现涂改现象需重新填写一份，费用另计</a:t>
            </a:r>
          </a:p>
        </p:txBody>
      </p: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40" grpId="0"/>
      <p:bldP spid="42" grpId="0" animBg="1"/>
      <p:bldP spid="69" grpId="0" animBg="1"/>
      <p:bldP spid="71" grpId="0"/>
      <p:bldP spid="73" grpId="0"/>
      <p:bldP spid="57" grpId="0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632516" y="2775838"/>
            <a:ext cx="5879112" cy="7067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dist">
              <a:defRPr/>
            </a:pPr>
            <a:r>
              <a:rPr lang="zh-CN" altLang="en-US" sz="40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谢谢聆听</a:t>
            </a:r>
            <a:endParaRPr lang="en-US" altLang="zh-CN" sz="40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 Box 58"/>
          <p:cNvSpPr txBox="1">
            <a:spLocks noChangeArrowheads="1"/>
          </p:cNvSpPr>
          <p:nvPr/>
        </p:nvSpPr>
        <p:spPr bwMode="auto">
          <a:xfrm>
            <a:off x="912495" y="859155"/>
            <a:ext cx="7010400" cy="191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120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  <a:endParaRPr lang="en-US" altLang="zh-CN" sz="12000" dirty="0">
              <a:solidFill>
                <a:schemeClr val="accent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2131412" y="2631803"/>
            <a:ext cx="4896544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2131412" y="3633650"/>
            <a:ext cx="4896544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fade/>
        <p:sndAc>
          <p:endSnd/>
        </p:sndAc>
      </p:transition>
    </mc:Choice>
    <mc:Fallback xmlns="">
      <p:transition spd="slow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  <p:bldLst>
      <p:bldP spid="11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564082" y="703978"/>
            <a:ext cx="8016139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 action="ppaction://hlinkfile"/>
              </a:rPr>
              <a:t>  </a:t>
            </a: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 action="ppaction://hlinkfile"/>
              </a:rPr>
              <a:t>广东科学技术职业学院学生学籍管理规定（粤科职院院字〔2018〕132号）</a:t>
            </a: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是学校为保证正常的教学秩序和人才培养质量，根据教育部《普通高等学校学生管理规定》（中华人民共和国教育部令第41号）和广东省教育厅有关全日制高等院校学籍管理的规定，结合我校的实际情况而制定。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" t="16006" r="1792" b="21838"/>
          <a:stretch>
            <a:fillRect/>
          </a:stretch>
        </p:blipFill>
        <p:spPr>
          <a:xfrm>
            <a:off x="577277" y="2106429"/>
            <a:ext cx="5303520" cy="24199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3322" y="205624"/>
            <a:ext cx="221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学籍管理文件解读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335517" y="1563638"/>
            <a:ext cx="414516" cy="414516"/>
            <a:chOff x="3543574" y="4265651"/>
            <a:chExt cx="414516" cy="414516"/>
          </a:xfrm>
        </p:grpSpPr>
        <p:sp>
          <p:nvSpPr>
            <p:cNvPr id="9" name="椭圆 8"/>
            <p:cNvSpPr/>
            <p:nvPr/>
          </p:nvSpPr>
          <p:spPr>
            <a:xfrm>
              <a:off x="3543574" y="4265651"/>
              <a:ext cx="414516" cy="414516"/>
            </a:xfrm>
            <a:prstGeom prst="ellipse">
              <a:avLst/>
            </a:prstGeom>
            <a:solidFill>
              <a:schemeClr val="accent1"/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25400" dir="13500000">
                <a:srgbClr val="000000">
                  <a:alpha val="43137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629640" y="4325788"/>
              <a:ext cx="259976" cy="261734"/>
              <a:chOff x="5042691" y="2273922"/>
              <a:chExt cx="702937" cy="707690"/>
            </a:xfrm>
            <a:solidFill>
              <a:schemeClr val="bg1"/>
            </a:solidFill>
          </p:grpSpPr>
          <p:sp>
            <p:nvSpPr>
              <p:cNvPr id="11" name="Freeform 12"/>
              <p:cNvSpPr/>
              <p:nvPr/>
            </p:nvSpPr>
            <p:spPr bwMode="auto">
              <a:xfrm>
                <a:off x="5284806" y="2789968"/>
                <a:ext cx="460822" cy="191644"/>
              </a:xfrm>
              <a:custGeom>
                <a:avLst/>
                <a:gdLst>
                  <a:gd name="T0" fmla="*/ 25 w 533"/>
                  <a:gd name="T1" fmla="*/ 165 h 222"/>
                  <a:gd name="T2" fmla="*/ 158 w 533"/>
                  <a:gd name="T3" fmla="*/ 165 h 222"/>
                  <a:gd name="T4" fmla="*/ 158 w 533"/>
                  <a:gd name="T5" fmla="*/ 108 h 222"/>
                  <a:gd name="T6" fmla="*/ 184 w 533"/>
                  <a:gd name="T7" fmla="*/ 83 h 222"/>
                  <a:gd name="T8" fmla="*/ 317 w 533"/>
                  <a:gd name="T9" fmla="*/ 83 h 222"/>
                  <a:gd name="T10" fmla="*/ 317 w 533"/>
                  <a:gd name="T11" fmla="*/ 25 h 222"/>
                  <a:gd name="T12" fmla="*/ 343 w 533"/>
                  <a:gd name="T13" fmla="*/ 0 h 222"/>
                  <a:gd name="T14" fmla="*/ 533 w 533"/>
                  <a:gd name="T15" fmla="*/ 0 h 222"/>
                  <a:gd name="T16" fmla="*/ 533 w 533"/>
                  <a:gd name="T17" fmla="*/ 32 h 222"/>
                  <a:gd name="T18" fmla="*/ 508 w 533"/>
                  <a:gd name="T19" fmla="*/ 57 h 222"/>
                  <a:gd name="T20" fmla="*/ 375 w 533"/>
                  <a:gd name="T21" fmla="*/ 57 h 222"/>
                  <a:gd name="T22" fmla="*/ 375 w 533"/>
                  <a:gd name="T23" fmla="*/ 114 h 222"/>
                  <a:gd name="T24" fmla="*/ 349 w 533"/>
                  <a:gd name="T25" fmla="*/ 140 h 222"/>
                  <a:gd name="T26" fmla="*/ 216 w 533"/>
                  <a:gd name="T27" fmla="*/ 140 h 222"/>
                  <a:gd name="T28" fmla="*/ 216 w 533"/>
                  <a:gd name="T29" fmla="*/ 197 h 222"/>
                  <a:gd name="T30" fmla="*/ 190 w 533"/>
                  <a:gd name="T31" fmla="*/ 222 h 222"/>
                  <a:gd name="T32" fmla="*/ 0 w 533"/>
                  <a:gd name="T33" fmla="*/ 222 h 222"/>
                  <a:gd name="T34" fmla="*/ 0 w 533"/>
                  <a:gd name="T35" fmla="*/ 191 h 222"/>
                  <a:gd name="T36" fmla="*/ 25 w 533"/>
                  <a:gd name="T37" fmla="*/ 165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33" h="222">
                    <a:moveTo>
                      <a:pt x="25" y="165"/>
                    </a:moveTo>
                    <a:cubicBezTo>
                      <a:pt x="158" y="165"/>
                      <a:pt x="158" y="165"/>
                      <a:pt x="158" y="165"/>
                    </a:cubicBezTo>
                    <a:cubicBezTo>
                      <a:pt x="158" y="108"/>
                      <a:pt x="158" y="108"/>
                      <a:pt x="158" y="108"/>
                    </a:cubicBezTo>
                    <a:cubicBezTo>
                      <a:pt x="158" y="94"/>
                      <a:pt x="170" y="83"/>
                      <a:pt x="184" y="83"/>
                    </a:cubicBezTo>
                    <a:cubicBezTo>
                      <a:pt x="317" y="83"/>
                      <a:pt x="317" y="83"/>
                      <a:pt x="317" y="83"/>
                    </a:cubicBezTo>
                    <a:cubicBezTo>
                      <a:pt x="317" y="25"/>
                      <a:pt x="317" y="25"/>
                      <a:pt x="317" y="25"/>
                    </a:cubicBezTo>
                    <a:cubicBezTo>
                      <a:pt x="317" y="11"/>
                      <a:pt x="329" y="0"/>
                      <a:pt x="343" y="0"/>
                    </a:cubicBezTo>
                    <a:cubicBezTo>
                      <a:pt x="533" y="0"/>
                      <a:pt x="533" y="0"/>
                      <a:pt x="533" y="0"/>
                    </a:cubicBezTo>
                    <a:cubicBezTo>
                      <a:pt x="533" y="32"/>
                      <a:pt x="533" y="32"/>
                      <a:pt x="533" y="32"/>
                    </a:cubicBezTo>
                    <a:cubicBezTo>
                      <a:pt x="533" y="46"/>
                      <a:pt x="522" y="57"/>
                      <a:pt x="508" y="57"/>
                    </a:cubicBezTo>
                    <a:cubicBezTo>
                      <a:pt x="375" y="57"/>
                      <a:pt x="375" y="57"/>
                      <a:pt x="375" y="57"/>
                    </a:cubicBezTo>
                    <a:cubicBezTo>
                      <a:pt x="375" y="114"/>
                      <a:pt x="375" y="114"/>
                      <a:pt x="375" y="114"/>
                    </a:cubicBezTo>
                    <a:cubicBezTo>
                      <a:pt x="375" y="128"/>
                      <a:pt x="363" y="140"/>
                      <a:pt x="349" y="140"/>
                    </a:cubicBezTo>
                    <a:cubicBezTo>
                      <a:pt x="216" y="140"/>
                      <a:pt x="216" y="140"/>
                      <a:pt x="216" y="140"/>
                    </a:cubicBezTo>
                    <a:cubicBezTo>
                      <a:pt x="216" y="197"/>
                      <a:pt x="216" y="197"/>
                      <a:pt x="216" y="197"/>
                    </a:cubicBezTo>
                    <a:cubicBezTo>
                      <a:pt x="216" y="211"/>
                      <a:pt x="204" y="222"/>
                      <a:pt x="190" y="222"/>
                    </a:cubicBezTo>
                    <a:cubicBezTo>
                      <a:pt x="0" y="222"/>
                      <a:pt x="0" y="222"/>
                      <a:pt x="0" y="222"/>
                    </a:cubicBezTo>
                    <a:cubicBezTo>
                      <a:pt x="0" y="191"/>
                      <a:pt x="0" y="191"/>
                      <a:pt x="0" y="191"/>
                    </a:cubicBezTo>
                    <a:cubicBezTo>
                      <a:pt x="0" y="177"/>
                      <a:pt x="11" y="165"/>
                      <a:pt x="25" y="1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Freeform 13"/>
              <p:cNvSpPr>
                <a:spLocks noEditPoints="1"/>
              </p:cNvSpPr>
              <p:nvPr/>
            </p:nvSpPr>
            <p:spPr bwMode="auto">
              <a:xfrm>
                <a:off x="5042691" y="2273922"/>
                <a:ext cx="529215" cy="655759"/>
              </a:xfrm>
              <a:custGeom>
                <a:avLst/>
                <a:gdLst>
                  <a:gd name="T0" fmla="*/ 28 w 612"/>
                  <a:gd name="T1" fmla="*/ 504 h 759"/>
                  <a:gd name="T2" fmla="*/ 148 w 612"/>
                  <a:gd name="T3" fmla="*/ 514 h 759"/>
                  <a:gd name="T4" fmla="*/ 179 w 612"/>
                  <a:gd name="T5" fmla="*/ 488 h 759"/>
                  <a:gd name="T6" fmla="*/ 184 w 612"/>
                  <a:gd name="T7" fmla="*/ 423 h 759"/>
                  <a:gd name="T8" fmla="*/ 158 w 612"/>
                  <a:gd name="T9" fmla="*/ 392 h 759"/>
                  <a:gd name="T10" fmla="*/ 38 w 612"/>
                  <a:gd name="T11" fmla="*/ 381 h 759"/>
                  <a:gd name="T12" fmla="*/ 7 w 612"/>
                  <a:gd name="T13" fmla="*/ 407 h 759"/>
                  <a:gd name="T14" fmla="*/ 2 w 612"/>
                  <a:gd name="T15" fmla="*/ 473 h 759"/>
                  <a:gd name="T16" fmla="*/ 28 w 612"/>
                  <a:gd name="T17" fmla="*/ 504 h 759"/>
                  <a:gd name="T18" fmla="*/ 157 w 612"/>
                  <a:gd name="T19" fmla="*/ 669 h 759"/>
                  <a:gd name="T20" fmla="*/ 254 w 612"/>
                  <a:gd name="T21" fmla="*/ 487 h 759"/>
                  <a:gd name="T22" fmla="*/ 334 w 612"/>
                  <a:gd name="T23" fmla="*/ 512 h 759"/>
                  <a:gd name="T24" fmla="*/ 342 w 612"/>
                  <a:gd name="T25" fmla="*/ 515 h 759"/>
                  <a:gd name="T26" fmla="*/ 216 w 612"/>
                  <a:gd name="T27" fmla="*/ 722 h 759"/>
                  <a:gd name="T28" fmla="*/ 157 w 612"/>
                  <a:gd name="T29" fmla="*/ 669 h 759"/>
                  <a:gd name="T30" fmla="*/ 379 w 612"/>
                  <a:gd name="T31" fmla="*/ 7 h 759"/>
                  <a:gd name="T32" fmla="*/ 426 w 612"/>
                  <a:gd name="T33" fmla="*/ 84 h 759"/>
                  <a:gd name="T34" fmla="*/ 349 w 612"/>
                  <a:gd name="T35" fmla="*/ 150 h 759"/>
                  <a:gd name="T36" fmla="*/ 304 w 612"/>
                  <a:gd name="T37" fmla="*/ 59 h 759"/>
                  <a:gd name="T38" fmla="*/ 379 w 612"/>
                  <a:gd name="T39" fmla="*/ 7 h 759"/>
                  <a:gd name="T40" fmla="*/ 371 w 612"/>
                  <a:gd name="T41" fmla="*/ 183 h 759"/>
                  <a:gd name="T42" fmla="*/ 403 w 612"/>
                  <a:gd name="T43" fmla="*/ 199 h 759"/>
                  <a:gd name="T44" fmla="*/ 574 w 612"/>
                  <a:gd name="T45" fmla="*/ 278 h 759"/>
                  <a:gd name="T46" fmla="*/ 579 w 612"/>
                  <a:gd name="T47" fmla="*/ 341 h 759"/>
                  <a:gd name="T48" fmla="*/ 398 w 612"/>
                  <a:gd name="T49" fmla="*/ 296 h 759"/>
                  <a:gd name="T50" fmla="*/ 381 w 612"/>
                  <a:gd name="T51" fmla="*/ 385 h 759"/>
                  <a:gd name="T52" fmla="*/ 390 w 612"/>
                  <a:gd name="T53" fmla="*/ 402 h 759"/>
                  <a:gd name="T54" fmla="*/ 561 w 612"/>
                  <a:gd name="T55" fmla="*/ 593 h 759"/>
                  <a:gd name="T56" fmla="*/ 489 w 612"/>
                  <a:gd name="T57" fmla="*/ 626 h 759"/>
                  <a:gd name="T58" fmla="*/ 233 w 612"/>
                  <a:gd name="T59" fmla="*/ 447 h 759"/>
                  <a:gd name="T60" fmla="*/ 203 w 612"/>
                  <a:gd name="T61" fmla="*/ 392 h 759"/>
                  <a:gd name="T62" fmla="*/ 231 w 612"/>
                  <a:gd name="T63" fmla="*/ 239 h 759"/>
                  <a:gd name="T64" fmla="*/ 157 w 612"/>
                  <a:gd name="T65" fmla="*/ 344 h 759"/>
                  <a:gd name="T66" fmla="*/ 95 w 612"/>
                  <a:gd name="T67" fmla="*/ 332 h 759"/>
                  <a:gd name="T68" fmla="*/ 247 w 612"/>
                  <a:gd name="T69" fmla="*/ 155 h 759"/>
                  <a:gd name="T70" fmla="*/ 313 w 612"/>
                  <a:gd name="T71" fmla="*/ 163 h 759"/>
                  <a:gd name="T72" fmla="*/ 349 w 612"/>
                  <a:gd name="T73" fmla="*/ 227 h 759"/>
                  <a:gd name="T74" fmla="*/ 371 w 612"/>
                  <a:gd name="T75" fmla="*/ 183 h 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12" h="759">
                    <a:moveTo>
                      <a:pt x="28" y="504"/>
                    </a:moveTo>
                    <a:cubicBezTo>
                      <a:pt x="148" y="514"/>
                      <a:pt x="148" y="514"/>
                      <a:pt x="148" y="514"/>
                    </a:cubicBezTo>
                    <a:cubicBezTo>
                      <a:pt x="164" y="516"/>
                      <a:pt x="177" y="504"/>
                      <a:pt x="179" y="488"/>
                    </a:cubicBezTo>
                    <a:cubicBezTo>
                      <a:pt x="184" y="423"/>
                      <a:pt x="184" y="423"/>
                      <a:pt x="184" y="423"/>
                    </a:cubicBezTo>
                    <a:cubicBezTo>
                      <a:pt x="186" y="407"/>
                      <a:pt x="174" y="393"/>
                      <a:pt x="158" y="392"/>
                    </a:cubicBezTo>
                    <a:cubicBezTo>
                      <a:pt x="38" y="381"/>
                      <a:pt x="38" y="381"/>
                      <a:pt x="38" y="381"/>
                    </a:cubicBezTo>
                    <a:cubicBezTo>
                      <a:pt x="23" y="380"/>
                      <a:pt x="9" y="392"/>
                      <a:pt x="7" y="407"/>
                    </a:cubicBezTo>
                    <a:cubicBezTo>
                      <a:pt x="2" y="473"/>
                      <a:pt x="2" y="473"/>
                      <a:pt x="2" y="473"/>
                    </a:cubicBezTo>
                    <a:cubicBezTo>
                      <a:pt x="0" y="489"/>
                      <a:pt x="12" y="503"/>
                      <a:pt x="28" y="504"/>
                    </a:cubicBezTo>
                    <a:close/>
                    <a:moveTo>
                      <a:pt x="157" y="669"/>
                    </a:moveTo>
                    <a:cubicBezTo>
                      <a:pt x="220" y="595"/>
                      <a:pt x="230" y="592"/>
                      <a:pt x="254" y="487"/>
                    </a:cubicBezTo>
                    <a:cubicBezTo>
                      <a:pt x="280" y="496"/>
                      <a:pt x="307" y="504"/>
                      <a:pt x="334" y="512"/>
                    </a:cubicBezTo>
                    <a:cubicBezTo>
                      <a:pt x="337" y="513"/>
                      <a:pt x="339" y="514"/>
                      <a:pt x="342" y="515"/>
                    </a:cubicBezTo>
                    <a:cubicBezTo>
                      <a:pt x="303" y="633"/>
                      <a:pt x="296" y="637"/>
                      <a:pt x="216" y="722"/>
                    </a:cubicBezTo>
                    <a:cubicBezTo>
                      <a:pt x="180" y="759"/>
                      <a:pt x="122" y="709"/>
                      <a:pt x="157" y="669"/>
                    </a:cubicBezTo>
                    <a:close/>
                    <a:moveTo>
                      <a:pt x="379" y="7"/>
                    </a:moveTo>
                    <a:cubicBezTo>
                      <a:pt x="413" y="15"/>
                      <a:pt x="434" y="49"/>
                      <a:pt x="426" y="84"/>
                    </a:cubicBezTo>
                    <a:cubicBezTo>
                      <a:pt x="419" y="120"/>
                      <a:pt x="383" y="157"/>
                      <a:pt x="349" y="150"/>
                    </a:cubicBezTo>
                    <a:cubicBezTo>
                      <a:pt x="315" y="143"/>
                      <a:pt x="297" y="94"/>
                      <a:pt x="304" y="59"/>
                    </a:cubicBezTo>
                    <a:cubicBezTo>
                      <a:pt x="312" y="23"/>
                      <a:pt x="345" y="0"/>
                      <a:pt x="379" y="7"/>
                    </a:cubicBezTo>
                    <a:close/>
                    <a:moveTo>
                      <a:pt x="371" y="183"/>
                    </a:moveTo>
                    <a:cubicBezTo>
                      <a:pt x="378" y="185"/>
                      <a:pt x="393" y="190"/>
                      <a:pt x="403" y="199"/>
                    </a:cubicBezTo>
                    <a:cubicBezTo>
                      <a:pt x="494" y="286"/>
                      <a:pt x="474" y="282"/>
                      <a:pt x="574" y="278"/>
                    </a:cubicBezTo>
                    <a:cubicBezTo>
                      <a:pt x="612" y="277"/>
                      <a:pt x="611" y="338"/>
                      <a:pt x="579" y="341"/>
                    </a:cubicBezTo>
                    <a:cubicBezTo>
                      <a:pt x="477" y="350"/>
                      <a:pt x="470" y="358"/>
                      <a:pt x="398" y="296"/>
                    </a:cubicBezTo>
                    <a:cubicBezTo>
                      <a:pt x="381" y="385"/>
                      <a:pt x="381" y="385"/>
                      <a:pt x="381" y="385"/>
                    </a:cubicBezTo>
                    <a:cubicBezTo>
                      <a:pt x="380" y="392"/>
                      <a:pt x="383" y="399"/>
                      <a:pt x="390" y="402"/>
                    </a:cubicBezTo>
                    <a:cubicBezTo>
                      <a:pt x="494" y="448"/>
                      <a:pt x="515" y="448"/>
                      <a:pt x="561" y="593"/>
                    </a:cubicBezTo>
                    <a:cubicBezTo>
                      <a:pt x="578" y="638"/>
                      <a:pt x="510" y="668"/>
                      <a:pt x="489" y="626"/>
                    </a:cubicBezTo>
                    <a:cubicBezTo>
                      <a:pt x="417" y="484"/>
                      <a:pt x="405" y="506"/>
                      <a:pt x="233" y="447"/>
                    </a:cubicBezTo>
                    <a:cubicBezTo>
                      <a:pt x="211" y="435"/>
                      <a:pt x="203" y="416"/>
                      <a:pt x="203" y="392"/>
                    </a:cubicBezTo>
                    <a:cubicBezTo>
                      <a:pt x="231" y="239"/>
                      <a:pt x="231" y="239"/>
                      <a:pt x="231" y="239"/>
                    </a:cubicBezTo>
                    <a:cubicBezTo>
                      <a:pt x="164" y="260"/>
                      <a:pt x="171" y="259"/>
                      <a:pt x="157" y="344"/>
                    </a:cubicBezTo>
                    <a:cubicBezTo>
                      <a:pt x="151" y="376"/>
                      <a:pt x="91" y="372"/>
                      <a:pt x="95" y="332"/>
                    </a:cubicBezTo>
                    <a:cubicBezTo>
                      <a:pt x="107" y="207"/>
                      <a:pt x="126" y="199"/>
                      <a:pt x="247" y="155"/>
                    </a:cubicBezTo>
                    <a:cubicBezTo>
                      <a:pt x="264" y="149"/>
                      <a:pt x="304" y="160"/>
                      <a:pt x="313" y="163"/>
                    </a:cubicBezTo>
                    <a:cubicBezTo>
                      <a:pt x="349" y="227"/>
                      <a:pt x="349" y="227"/>
                      <a:pt x="349" y="227"/>
                    </a:cubicBezTo>
                    <a:cubicBezTo>
                      <a:pt x="371" y="183"/>
                      <a:pt x="371" y="183"/>
                      <a:pt x="371" y="18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3" name="组合 12"/>
          <p:cNvGrpSpPr/>
          <p:nvPr/>
        </p:nvGrpSpPr>
        <p:grpSpPr>
          <a:xfrm>
            <a:off x="6335517" y="2085732"/>
            <a:ext cx="414516" cy="414516"/>
            <a:chOff x="4102125" y="4265651"/>
            <a:chExt cx="414516" cy="414516"/>
          </a:xfrm>
        </p:grpSpPr>
        <p:sp>
          <p:nvSpPr>
            <p:cNvPr id="14" name="椭圆 13"/>
            <p:cNvSpPr/>
            <p:nvPr/>
          </p:nvSpPr>
          <p:spPr>
            <a:xfrm>
              <a:off x="4102125" y="4265651"/>
              <a:ext cx="414516" cy="414516"/>
            </a:xfrm>
            <a:prstGeom prst="ellipse">
              <a:avLst/>
            </a:prstGeom>
            <a:solidFill>
              <a:schemeClr val="accent2"/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25400" dir="13500000">
                <a:srgbClr val="000000">
                  <a:alpha val="43137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4199233" y="4358783"/>
              <a:ext cx="238761" cy="198211"/>
              <a:chOff x="3132963" y="3140191"/>
              <a:chExt cx="645573" cy="535933"/>
            </a:xfrm>
            <a:solidFill>
              <a:schemeClr val="bg1"/>
            </a:solidFill>
          </p:grpSpPr>
          <p:sp>
            <p:nvSpPr>
              <p:cNvPr id="16" name="Freeform 226"/>
              <p:cNvSpPr/>
              <p:nvPr/>
            </p:nvSpPr>
            <p:spPr bwMode="auto">
              <a:xfrm>
                <a:off x="3421629" y="3217854"/>
                <a:ext cx="356907" cy="392027"/>
              </a:xfrm>
              <a:custGeom>
                <a:avLst/>
                <a:gdLst>
                  <a:gd name="T0" fmla="*/ 0 w 529"/>
                  <a:gd name="T1" fmla="*/ 0 h 581"/>
                  <a:gd name="T2" fmla="*/ 2 w 529"/>
                  <a:gd name="T3" fmla="*/ 11 h 581"/>
                  <a:gd name="T4" fmla="*/ 25 w 529"/>
                  <a:gd name="T5" fmla="*/ 56 h 581"/>
                  <a:gd name="T6" fmla="*/ 473 w 529"/>
                  <a:gd name="T7" fmla="*/ 56 h 581"/>
                  <a:gd name="T8" fmla="*/ 473 w 529"/>
                  <a:gd name="T9" fmla="*/ 525 h 581"/>
                  <a:gd name="T10" fmla="*/ 127 w 529"/>
                  <a:gd name="T11" fmla="*/ 525 h 581"/>
                  <a:gd name="T12" fmla="*/ 127 w 529"/>
                  <a:gd name="T13" fmla="*/ 581 h 581"/>
                  <a:gd name="T14" fmla="*/ 529 w 529"/>
                  <a:gd name="T15" fmla="*/ 581 h 581"/>
                  <a:gd name="T16" fmla="*/ 529 w 529"/>
                  <a:gd name="T17" fmla="*/ 0 h 581"/>
                  <a:gd name="T18" fmla="*/ 0 w 529"/>
                  <a:gd name="T19" fmla="*/ 0 h 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9" h="581">
                    <a:moveTo>
                      <a:pt x="0" y="0"/>
                    </a:moveTo>
                    <a:cubicBezTo>
                      <a:pt x="1" y="4"/>
                      <a:pt x="2" y="7"/>
                      <a:pt x="2" y="11"/>
                    </a:cubicBezTo>
                    <a:cubicBezTo>
                      <a:pt x="14" y="22"/>
                      <a:pt x="22" y="38"/>
                      <a:pt x="25" y="56"/>
                    </a:cubicBezTo>
                    <a:cubicBezTo>
                      <a:pt x="473" y="56"/>
                      <a:pt x="473" y="56"/>
                      <a:pt x="473" y="56"/>
                    </a:cubicBezTo>
                    <a:cubicBezTo>
                      <a:pt x="473" y="525"/>
                      <a:pt x="473" y="525"/>
                      <a:pt x="473" y="525"/>
                    </a:cubicBezTo>
                    <a:cubicBezTo>
                      <a:pt x="127" y="525"/>
                      <a:pt x="127" y="525"/>
                      <a:pt x="127" y="525"/>
                    </a:cubicBezTo>
                    <a:cubicBezTo>
                      <a:pt x="127" y="581"/>
                      <a:pt x="127" y="581"/>
                      <a:pt x="127" y="581"/>
                    </a:cubicBezTo>
                    <a:cubicBezTo>
                      <a:pt x="529" y="581"/>
                      <a:pt x="529" y="581"/>
                      <a:pt x="529" y="581"/>
                    </a:cubicBezTo>
                    <a:cubicBezTo>
                      <a:pt x="529" y="0"/>
                      <a:pt x="529" y="0"/>
                      <a:pt x="52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Freeform 227"/>
              <p:cNvSpPr/>
              <p:nvPr/>
            </p:nvSpPr>
            <p:spPr bwMode="auto">
              <a:xfrm>
                <a:off x="3198348" y="3140191"/>
                <a:ext cx="224709" cy="247551"/>
              </a:xfrm>
              <a:custGeom>
                <a:avLst/>
                <a:gdLst>
                  <a:gd name="T0" fmla="*/ 45 w 333"/>
                  <a:gd name="T1" fmla="*/ 243 h 367"/>
                  <a:gd name="T2" fmla="*/ 170 w 333"/>
                  <a:gd name="T3" fmla="*/ 367 h 367"/>
                  <a:gd name="T4" fmla="*/ 289 w 333"/>
                  <a:gd name="T5" fmla="*/ 243 h 367"/>
                  <a:gd name="T6" fmla="*/ 326 w 333"/>
                  <a:gd name="T7" fmla="*/ 203 h 367"/>
                  <a:gd name="T8" fmla="*/ 306 w 333"/>
                  <a:gd name="T9" fmla="*/ 142 h 367"/>
                  <a:gd name="T10" fmla="*/ 166 w 333"/>
                  <a:gd name="T11" fmla="*/ 0 h 367"/>
                  <a:gd name="T12" fmla="*/ 26 w 333"/>
                  <a:gd name="T13" fmla="*/ 142 h 367"/>
                  <a:gd name="T14" fmla="*/ 7 w 333"/>
                  <a:gd name="T15" fmla="*/ 203 h 367"/>
                  <a:gd name="T16" fmla="*/ 45 w 333"/>
                  <a:gd name="T17" fmla="*/ 243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3" h="367">
                    <a:moveTo>
                      <a:pt x="45" y="243"/>
                    </a:moveTo>
                    <a:cubicBezTo>
                      <a:pt x="71" y="308"/>
                      <a:pt x="118" y="367"/>
                      <a:pt x="170" y="367"/>
                    </a:cubicBezTo>
                    <a:cubicBezTo>
                      <a:pt x="222" y="367"/>
                      <a:pt x="266" y="308"/>
                      <a:pt x="289" y="243"/>
                    </a:cubicBezTo>
                    <a:cubicBezTo>
                      <a:pt x="305" y="242"/>
                      <a:pt x="320" y="226"/>
                      <a:pt x="326" y="203"/>
                    </a:cubicBezTo>
                    <a:cubicBezTo>
                      <a:pt x="333" y="176"/>
                      <a:pt x="324" y="149"/>
                      <a:pt x="306" y="142"/>
                    </a:cubicBezTo>
                    <a:cubicBezTo>
                      <a:pt x="302" y="63"/>
                      <a:pt x="241" y="0"/>
                      <a:pt x="166" y="0"/>
                    </a:cubicBezTo>
                    <a:cubicBezTo>
                      <a:pt x="92" y="0"/>
                      <a:pt x="31" y="63"/>
                      <a:pt x="26" y="142"/>
                    </a:cubicBezTo>
                    <a:cubicBezTo>
                      <a:pt x="9" y="149"/>
                      <a:pt x="0" y="176"/>
                      <a:pt x="7" y="203"/>
                    </a:cubicBezTo>
                    <a:cubicBezTo>
                      <a:pt x="13" y="227"/>
                      <a:pt x="29" y="243"/>
                      <a:pt x="45" y="2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Freeform 228"/>
              <p:cNvSpPr/>
              <p:nvPr/>
            </p:nvSpPr>
            <p:spPr bwMode="auto">
              <a:xfrm>
                <a:off x="3481875" y="3306367"/>
                <a:ext cx="233275" cy="180738"/>
              </a:xfrm>
              <a:custGeom>
                <a:avLst/>
                <a:gdLst>
                  <a:gd name="T0" fmla="*/ 41 w 346"/>
                  <a:gd name="T1" fmla="*/ 111 h 268"/>
                  <a:gd name="T2" fmla="*/ 0 w 346"/>
                  <a:gd name="T3" fmla="*/ 151 h 268"/>
                  <a:gd name="T4" fmla="*/ 90 w 346"/>
                  <a:gd name="T5" fmla="*/ 268 h 268"/>
                  <a:gd name="T6" fmla="*/ 254 w 346"/>
                  <a:gd name="T7" fmla="*/ 125 h 268"/>
                  <a:gd name="T8" fmla="*/ 284 w 346"/>
                  <a:gd name="T9" fmla="*/ 158 h 268"/>
                  <a:gd name="T10" fmla="*/ 346 w 346"/>
                  <a:gd name="T11" fmla="*/ 0 h 268"/>
                  <a:gd name="T12" fmla="*/ 184 w 346"/>
                  <a:gd name="T13" fmla="*/ 50 h 268"/>
                  <a:gd name="T14" fmla="*/ 218 w 346"/>
                  <a:gd name="T15" fmla="*/ 87 h 268"/>
                  <a:gd name="T16" fmla="*/ 99 w 346"/>
                  <a:gd name="T17" fmla="*/ 190 h 268"/>
                  <a:gd name="T18" fmla="*/ 41 w 346"/>
                  <a:gd name="T19" fmla="*/ 111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6" h="268">
                    <a:moveTo>
                      <a:pt x="41" y="11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12" y="165"/>
                      <a:pt x="90" y="268"/>
                      <a:pt x="90" y="268"/>
                    </a:cubicBezTo>
                    <a:cubicBezTo>
                      <a:pt x="254" y="125"/>
                      <a:pt x="254" y="125"/>
                      <a:pt x="254" y="125"/>
                    </a:cubicBezTo>
                    <a:cubicBezTo>
                      <a:pt x="284" y="158"/>
                      <a:pt x="284" y="158"/>
                      <a:pt x="284" y="158"/>
                    </a:cubicBezTo>
                    <a:cubicBezTo>
                      <a:pt x="346" y="0"/>
                      <a:pt x="346" y="0"/>
                      <a:pt x="346" y="0"/>
                    </a:cubicBezTo>
                    <a:cubicBezTo>
                      <a:pt x="184" y="50"/>
                      <a:pt x="184" y="50"/>
                      <a:pt x="184" y="50"/>
                    </a:cubicBezTo>
                    <a:cubicBezTo>
                      <a:pt x="218" y="87"/>
                      <a:pt x="218" y="87"/>
                      <a:pt x="218" y="87"/>
                    </a:cubicBezTo>
                    <a:cubicBezTo>
                      <a:pt x="99" y="190"/>
                      <a:pt x="99" y="190"/>
                      <a:pt x="99" y="190"/>
                    </a:cubicBezTo>
                    <a:lnTo>
                      <a:pt x="41" y="1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Freeform 229"/>
              <p:cNvSpPr/>
              <p:nvPr/>
            </p:nvSpPr>
            <p:spPr bwMode="auto">
              <a:xfrm>
                <a:off x="3132963" y="3377178"/>
                <a:ext cx="355480" cy="298946"/>
              </a:xfrm>
              <a:custGeom>
                <a:avLst/>
                <a:gdLst>
                  <a:gd name="T0" fmla="*/ 407 w 527"/>
                  <a:gd name="T1" fmla="*/ 0 h 443"/>
                  <a:gd name="T2" fmla="*/ 294 w 527"/>
                  <a:gd name="T3" fmla="*/ 190 h 443"/>
                  <a:gd name="T4" fmla="*/ 280 w 527"/>
                  <a:gd name="T5" fmla="*/ 105 h 443"/>
                  <a:gd name="T6" fmla="*/ 295 w 527"/>
                  <a:gd name="T7" fmla="*/ 77 h 443"/>
                  <a:gd name="T8" fmla="*/ 263 w 527"/>
                  <a:gd name="T9" fmla="*/ 44 h 443"/>
                  <a:gd name="T10" fmla="*/ 230 w 527"/>
                  <a:gd name="T11" fmla="*/ 77 h 443"/>
                  <a:gd name="T12" fmla="*/ 246 w 527"/>
                  <a:gd name="T13" fmla="*/ 105 h 443"/>
                  <a:gd name="T14" fmla="*/ 232 w 527"/>
                  <a:gd name="T15" fmla="*/ 189 h 443"/>
                  <a:gd name="T16" fmla="*/ 120 w 527"/>
                  <a:gd name="T17" fmla="*/ 0 h 443"/>
                  <a:gd name="T18" fmla="*/ 2 w 527"/>
                  <a:gd name="T19" fmla="*/ 125 h 443"/>
                  <a:gd name="T20" fmla="*/ 0 w 527"/>
                  <a:gd name="T21" fmla="*/ 125 h 443"/>
                  <a:gd name="T22" fmla="*/ 0 w 527"/>
                  <a:gd name="T23" fmla="*/ 402 h 443"/>
                  <a:gd name="T24" fmla="*/ 1 w 527"/>
                  <a:gd name="T25" fmla="*/ 402 h 443"/>
                  <a:gd name="T26" fmla="*/ 263 w 527"/>
                  <a:gd name="T27" fmla="*/ 443 h 443"/>
                  <a:gd name="T28" fmla="*/ 526 w 527"/>
                  <a:gd name="T29" fmla="*/ 402 h 443"/>
                  <a:gd name="T30" fmla="*/ 527 w 527"/>
                  <a:gd name="T31" fmla="*/ 402 h 443"/>
                  <a:gd name="T32" fmla="*/ 527 w 527"/>
                  <a:gd name="T33" fmla="*/ 125 h 443"/>
                  <a:gd name="T34" fmla="*/ 525 w 527"/>
                  <a:gd name="T35" fmla="*/ 125 h 443"/>
                  <a:gd name="T36" fmla="*/ 407 w 527"/>
                  <a:gd name="T37" fmla="*/ 0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7" h="443">
                    <a:moveTo>
                      <a:pt x="407" y="0"/>
                    </a:moveTo>
                    <a:cubicBezTo>
                      <a:pt x="294" y="190"/>
                      <a:pt x="294" y="190"/>
                      <a:pt x="294" y="190"/>
                    </a:cubicBezTo>
                    <a:cubicBezTo>
                      <a:pt x="280" y="105"/>
                      <a:pt x="280" y="105"/>
                      <a:pt x="280" y="105"/>
                    </a:cubicBezTo>
                    <a:cubicBezTo>
                      <a:pt x="289" y="99"/>
                      <a:pt x="295" y="89"/>
                      <a:pt x="295" y="77"/>
                    </a:cubicBezTo>
                    <a:cubicBezTo>
                      <a:pt x="295" y="59"/>
                      <a:pt x="281" y="44"/>
                      <a:pt x="263" y="44"/>
                    </a:cubicBezTo>
                    <a:cubicBezTo>
                      <a:pt x="245" y="44"/>
                      <a:pt x="230" y="59"/>
                      <a:pt x="230" y="77"/>
                    </a:cubicBezTo>
                    <a:cubicBezTo>
                      <a:pt x="230" y="89"/>
                      <a:pt x="237" y="99"/>
                      <a:pt x="246" y="105"/>
                    </a:cubicBezTo>
                    <a:cubicBezTo>
                      <a:pt x="232" y="189"/>
                      <a:pt x="232" y="189"/>
                      <a:pt x="232" y="189"/>
                    </a:cubicBezTo>
                    <a:cubicBezTo>
                      <a:pt x="120" y="0"/>
                      <a:pt x="120" y="0"/>
                      <a:pt x="120" y="0"/>
                    </a:cubicBezTo>
                    <a:cubicBezTo>
                      <a:pt x="56" y="27"/>
                      <a:pt x="12" y="72"/>
                      <a:pt x="2" y="125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0" y="402"/>
                      <a:pt x="0" y="402"/>
                      <a:pt x="0" y="402"/>
                    </a:cubicBezTo>
                    <a:cubicBezTo>
                      <a:pt x="1" y="402"/>
                      <a:pt x="1" y="402"/>
                      <a:pt x="1" y="402"/>
                    </a:cubicBezTo>
                    <a:cubicBezTo>
                      <a:pt x="14" y="425"/>
                      <a:pt x="126" y="443"/>
                      <a:pt x="263" y="443"/>
                    </a:cubicBezTo>
                    <a:cubicBezTo>
                      <a:pt x="401" y="443"/>
                      <a:pt x="513" y="425"/>
                      <a:pt x="526" y="402"/>
                    </a:cubicBezTo>
                    <a:cubicBezTo>
                      <a:pt x="527" y="402"/>
                      <a:pt x="527" y="402"/>
                      <a:pt x="527" y="402"/>
                    </a:cubicBezTo>
                    <a:cubicBezTo>
                      <a:pt x="527" y="125"/>
                      <a:pt x="527" y="125"/>
                      <a:pt x="527" y="125"/>
                    </a:cubicBezTo>
                    <a:cubicBezTo>
                      <a:pt x="525" y="125"/>
                      <a:pt x="525" y="125"/>
                      <a:pt x="525" y="125"/>
                    </a:cubicBezTo>
                    <a:cubicBezTo>
                      <a:pt x="515" y="72"/>
                      <a:pt x="471" y="27"/>
                      <a:pt x="40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Freeform 230"/>
              <p:cNvSpPr/>
              <p:nvPr/>
            </p:nvSpPr>
            <p:spPr bwMode="auto">
              <a:xfrm>
                <a:off x="3598655" y="3487105"/>
                <a:ext cx="54536" cy="68241"/>
              </a:xfrm>
              <a:custGeom>
                <a:avLst/>
                <a:gdLst>
                  <a:gd name="T0" fmla="*/ 0 w 81"/>
                  <a:gd name="T1" fmla="*/ 0 h 101"/>
                  <a:gd name="T2" fmla="*/ 0 w 81"/>
                  <a:gd name="T3" fmla="*/ 55 h 101"/>
                  <a:gd name="T4" fmla="*/ 40 w 81"/>
                  <a:gd name="T5" fmla="*/ 101 h 101"/>
                  <a:gd name="T6" fmla="*/ 81 w 81"/>
                  <a:gd name="T7" fmla="*/ 56 h 101"/>
                  <a:gd name="T8" fmla="*/ 81 w 81"/>
                  <a:gd name="T9" fmla="*/ 0 h 101"/>
                  <a:gd name="T10" fmla="*/ 59 w 81"/>
                  <a:gd name="T11" fmla="*/ 0 h 101"/>
                  <a:gd name="T12" fmla="*/ 59 w 81"/>
                  <a:gd name="T13" fmla="*/ 57 h 101"/>
                  <a:gd name="T14" fmla="*/ 40 w 81"/>
                  <a:gd name="T15" fmla="*/ 83 h 101"/>
                  <a:gd name="T16" fmla="*/ 22 w 81"/>
                  <a:gd name="T17" fmla="*/ 57 h 101"/>
                  <a:gd name="T18" fmla="*/ 22 w 81"/>
                  <a:gd name="T19" fmla="*/ 0 h 101"/>
                  <a:gd name="T20" fmla="*/ 0 w 81"/>
                  <a:gd name="T21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101">
                    <a:moveTo>
                      <a:pt x="0" y="0"/>
                    </a:moveTo>
                    <a:cubicBezTo>
                      <a:pt x="0" y="55"/>
                      <a:pt x="0" y="55"/>
                      <a:pt x="0" y="55"/>
                    </a:cubicBezTo>
                    <a:cubicBezTo>
                      <a:pt x="0" y="87"/>
                      <a:pt x="15" y="101"/>
                      <a:pt x="40" y="101"/>
                    </a:cubicBezTo>
                    <a:cubicBezTo>
                      <a:pt x="65" y="101"/>
                      <a:pt x="81" y="86"/>
                      <a:pt x="81" y="56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57"/>
                      <a:pt x="59" y="57"/>
                      <a:pt x="59" y="57"/>
                    </a:cubicBezTo>
                    <a:cubicBezTo>
                      <a:pt x="59" y="75"/>
                      <a:pt x="52" y="83"/>
                      <a:pt x="40" y="83"/>
                    </a:cubicBezTo>
                    <a:cubicBezTo>
                      <a:pt x="29" y="83"/>
                      <a:pt x="22" y="74"/>
                      <a:pt x="22" y="57"/>
                    </a:cubicBezTo>
                    <a:cubicBezTo>
                      <a:pt x="22" y="0"/>
                      <a:pt x="22" y="0"/>
                      <a:pt x="2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Freeform 231"/>
              <p:cNvSpPr>
                <a:spLocks noEditPoints="1"/>
              </p:cNvSpPr>
              <p:nvPr/>
            </p:nvSpPr>
            <p:spPr bwMode="auto">
              <a:xfrm>
                <a:off x="3666040" y="3486534"/>
                <a:ext cx="47968" cy="67384"/>
              </a:xfrm>
              <a:custGeom>
                <a:avLst/>
                <a:gdLst>
                  <a:gd name="T0" fmla="*/ 31 w 71"/>
                  <a:gd name="T1" fmla="*/ 0 h 100"/>
                  <a:gd name="T2" fmla="*/ 0 w 71"/>
                  <a:gd name="T3" fmla="*/ 2 h 100"/>
                  <a:gd name="T4" fmla="*/ 0 w 71"/>
                  <a:gd name="T5" fmla="*/ 100 h 100"/>
                  <a:gd name="T6" fmla="*/ 23 w 71"/>
                  <a:gd name="T7" fmla="*/ 100 h 100"/>
                  <a:gd name="T8" fmla="*/ 23 w 71"/>
                  <a:gd name="T9" fmla="*/ 65 h 100"/>
                  <a:gd name="T10" fmla="*/ 30 w 71"/>
                  <a:gd name="T11" fmla="*/ 65 h 100"/>
                  <a:gd name="T12" fmla="*/ 62 w 71"/>
                  <a:gd name="T13" fmla="*/ 55 h 100"/>
                  <a:gd name="T14" fmla="*/ 71 w 71"/>
                  <a:gd name="T15" fmla="*/ 31 h 100"/>
                  <a:gd name="T16" fmla="*/ 61 w 71"/>
                  <a:gd name="T17" fmla="*/ 8 h 100"/>
                  <a:gd name="T18" fmla="*/ 31 w 71"/>
                  <a:gd name="T19" fmla="*/ 0 h 100"/>
                  <a:gd name="T20" fmla="*/ 30 w 71"/>
                  <a:gd name="T21" fmla="*/ 48 h 100"/>
                  <a:gd name="T22" fmla="*/ 23 w 71"/>
                  <a:gd name="T23" fmla="*/ 47 h 100"/>
                  <a:gd name="T24" fmla="*/ 23 w 71"/>
                  <a:gd name="T25" fmla="*/ 18 h 100"/>
                  <a:gd name="T26" fmla="*/ 32 w 71"/>
                  <a:gd name="T27" fmla="*/ 17 h 100"/>
                  <a:gd name="T28" fmla="*/ 49 w 71"/>
                  <a:gd name="T29" fmla="*/ 32 h 100"/>
                  <a:gd name="T30" fmla="*/ 30 w 71"/>
                  <a:gd name="T31" fmla="*/ 4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1" h="100">
                    <a:moveTo>
                      <a:pt x="31" y="0"/>
                    </a:moveTo>
                    <a:cubicBezTo>
                      <a:pt x="17" y="0"/>
                      <a:pt x="7" y="1"/>
                      <a:pt x="0" y="2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23" y="100"/>
                      <a:pt x="23" y="100"/>
                      <a:pt x="23" y="100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25" y="65"/>
                      <a:pt x="27" y="65"/>
                      <a:pt x="30" y="65"/>
                    </a:cubicBezTo>
                    <a:cubicBezTo>
                      <a:pt x="43" y="65"/>
                      <a:pt x="55" y="62"/>
                      <a:pt x="62" y="55"/>
                    </a:cubicBezTo>
                    <a:cubicBezTo>
                      <a:pt x="68" y="49"/>
                      <a:pt x="71" y="41"/>
                      <a:pt x="71" y="31"/>
                    </a:cubicBezTo>
                    <a:cubicBezTo>
                      <a:pt x="71" y="22"/>
                      <a:pt x="67" y="13"/>
                      <a:pt x="61" y="8"/>
                    </a:cubicBezTo>
                    <a:cubicBezTo>
                      <a:pt x="54" y="3"/>
                      <a:pt x="44" y="0"/>
                      <a:pt x="31" y="0"/>
                    </a:cubicBezTo>
                    <a:close/>
                    <a:moveTo>
                      <a:pt x="30" y="48"/>
                    </a:moveTo>
                    <a:cubicBezTo>
                      <a:pt x="27" y="48"/>
                      <a:pt x="24" y="48"/>
                      <a:pt x="23" y="47"/>
                    </a:cubicBezTo>
                    <a:cubicBezTo>
                      <a:pt x="23" y="18"/>
                      <a:pt x="23" y="18"/>
                      <a:pt x="23" y="18"/>
                    </a:cubicBezTo>
                    <a:cubicBezTo>
                      <a:pt x="24" y="18"/>
                      <a:pt x="27" y="17"/>
                      <a:pt x="32" y="17"/>
                    </a:cubicBezTo>
                    <a:cubicBezTo>
                      <a:pt x="43" y="17"/>
                      <a:pt x="49" y="23"/>
                      <a:pt x="49" y="32"/>
                    </a:cubicBezTo>
                    <a:cubicBezTo>
                      <a:pt x="49" y="42"/>
                      <a:pt x="42" y="48"/>
                      <a:pt x="3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2" name="组合 21"/>
          <p:cNvGrpSpPr/>
          <p:nvPr/>
        </p:nvGrpSpPr>
        <p:grpSpPr>
          <a:xfrm>
            <a:off x="6335517" y="3094856"/>
            <a:ext cx="414516" cy="414516"/>
            <a:chOff x="5181486" y="4265651"/>
            <a:chExt cx="414516" cy="414516"/>
          </a:xfrm>
        </p:grpSpPr>
        <p:sp>
          <p:nvSpPr>
            <p:cNvPr id="23" name="椭圆 22"/>
            <p:cNvSpPr/>
            <p:nvPr/>
          </p:nvSpPr>
          <p:spPr>
            <a:xfrm>
              <a:off x="5181486" y="4265651"/>
              <a:ext cx="414516" cy="414516"/>
            </a:xfrm>
            <a:prstGeom prst="ellipse">
              <a:avLst/>
            </a:prstGeom>
            <a:solidFill>
              <a:schemeClr val="accent4"/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25400" dir="13500000">
                <a:srgbClr val="000000">
                  <a:alpha val="43137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5287222" y="4375239"/>
              <a:ext cx="253419" cy="172633"/>
              <a:chOff x="4895160" y="4287159"/>
              <a:chExt cx="571418" cy="389258"/>
            </a:xfrm>
            <a:solidFill>
              <a:schemeClr val="bg1"/>
            </a:solidFill>
          </p:grpSpPr>
          <p:sp>
            <p:nvSpPr>
              <p:cNvPr id="25" name="Freeform 327"/>
              <p:cNvSpPr>
                <a:spLocks noEditPoints="1"/>
              </p:cNvSpPr>
              <p:nvPr/>
            </p:nvSpPr>
            <p:spPr bwMode="auto">
              <a:xfrm>
                <a:off x="4895160" y="4287159"/>
                <a:ext cx="438051" cy="389258"/>
              </a:xfrm>
              <a:custGeom>
                <a:avLst/>
                <a:gdLst>
                  <a:gd name="T0" fmla="*/ 166 w 171"/>
                  <a:gd name="T1" fmla="*/ 0 h 152"/>
                  <a:gd name="T2" fmla="*/ 5 w 171"/>
                  <a:gd name="T3" fmla="*/ 0 h 152"/>
                  <a:gd name="T4" fmla="*/ 0 w 171"/>
                  <a:gd name="T5" fmla="*/ 5 h 152"/>
                  <a:gd name="T6" fmla="*/ 0 w 171"/>
                  <a:gd name="T7" fmla="*/ 146 h 152"/>
                  <a:gd name="T8" fmla="*/ 5 w 171"/>
                  <a:gd name="T9" fmla="*/ 152 h 152"/>
                  <a:gd name="T10" fmla="*/ 166 w 171"/>
                  <a:gd name="T11" fmla="*/ 152 h 152"/>
                  <a:gd name="T12" fmla="*/ 171 w 171"/>
                  <a:gd name="T13" fmla="*/ 146 h 152"/>
                  <a:gd name="T14" fmla="*/ 171 w 171"/>
                  <a:gd name="T15" fmla="*/ 5 h 152"/>
                  <a:gd name="T16" fmla="*/ 166 w 171"/>
                  <a:gd name="T17" fmla="*/ 0 h 152"/>
                  <a:gd name="T18" fmla="*/ 132 w 171"/>
                  <a:gd name="T19" fmla="*/ 12 h 152"/>
                  <a:gd name="T20" fmla="*/ 139 w 171"/>
                  <a:gd name="T21" fmla="*/ 19 h 152"/>
                  <a:gd name="T22" fmla="*/ 132 w 171"/>
                  <a:gd name="T23" fmla="*/ 26 h 152"/>
                  <a:gd name="T24" fmla="*/ 124 w 171"/>
                  <a:gd name="T25" fmla="*/ 19 h 152"/>
                  <a:gd name="T26" fmla="*/ 132 w 171"/>
                  <a:gd name="T27" fmla="*/ 12 h 152"/>
                  <a:gd name="T28" fmla="*/ 110 w 171"/>
                  <a:gd name="T29" fmla="*/ 12 h 152"/>
                  <a:gd name="T30" fmla="*/ 118 w 171"/>
                  <a:gd name="T31" fmla="*/ 19 h 152"/>
                  <a:gd name="T32" fmla="*/ 110 w 171"/>
                  <a:gd name="T33" fmla="*/ 26 h 152"/>
                  <a:gd name="T34" fmla="*/ 103 w 171"/>
                  <a:gd name="T35" fmla="*/ 19 h 152"/>
                  <a:gd name="T36" fmla="*/ 110 w 171"/>
                  <a:gd name="T37" fmla="*/ 12 h 152"/>
                  <a:gd name="T38" fmla="*/ 160 w 171"/>
                  <a:gd name="T39" fmla="*/ 141 h 152"/>
                  <a:gd name="T40" fmla="*/ 11 w 171"/>
                  <a:gd name="T41" fmla="*/ 141 h 152"/>
                  <a:gd name="T42" fmla="*/ 11 w 171"/>
                  <a:gd name="T43" fmla="*/ 38 h 152"/>
                  <a:gd name="T44" fmla="*/ 160 w 171"/>
                  <a:gd name="T45" fmla="*/ 38 h 152"/>
                  <a:gd name="T46" fmla="*/ 160 w 171"/>
                  <a:gd name="T47" fmla="*/ 141 h 152"/>
                  <a:gd name="T48" fmla="*/ 153 w 171"/>
                  <a:gd name="T49" fmla="*/ 26 h 152"/>
                  <a:gd name="T50" fmla="*/ 146 w 171"/>
                  <a:gd name="T51" fmla="*/ 19 h 152"/>
                  <a:gd name="T52" fmla="*/ 153 w 171"/>
                  <a:gd name="T53" fmla="*/ 12 h 152"/>
                  <a:gd name="T54" fmla="*/ 160 w 171"/>
                  <a:gd name="T55" fmla="*/ 19 h 152"/>
                  <a:gd name="T56" fmla="*/ 153 w 171"/>
                  <a:gd name="T57" fmla="*/ 26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71" h="152">
                    <a:moveTo>
                      <a:pt x="166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146"/>
                      <a:pt x="0" y="146"/>
                      <a:pt x="0" y="146"/>
                    </a:cubicBezTo>
                    <a:cubicBezTo>
                      <a:pt x="0" y="149"/>
                      <a:pt x="2" y="152"/>
                      <a:pt x="5" y="152"/>
                    </a:cubicBezTo>
                    <a:cubicBezTo>
                      <a:pt x="166" y="152"/>
                      <a:pt x="166" y="152"/>
                      <a:pt x="166" y="152"/>
                    </a:cubicBezTo>
                    <a:cubicBezTo>
                      <a:pt x="169" y="152"/>
                      <a:pt x="171" y="149"/>
                      <a:pt x="171" y="146"/>
                    </a:cubicBezTo>
                    <a:cubicBezTo>
                      <a:pt x="171" y="5"/>
                      <a:pt x="171" y="5"/>
                      <a:pt x="171" y="5"/>
                    </a:cubicBezTo>
                    <a:cubicBezTo>
                      <a:pt x="171" y="2"/>
                      <a:pt x="169" y="0"/>
                      <a:pt x="166" y="0"/>
                    </a:cubicBezTo>
                    <a:close/>
                    <a:moveTo>
                      <a:pt x="132" y="12"/>
                    </a:moveTo>
                    <a:cubicBezTo>
                      <a:pt x="136" y="12"/>
                      <a:pt x="139" y="15"/>
                      <a:pt x="139" y="19"/>
                    </a:cubicBezTo>
                    <a:cubicBezTo>
                      <a:pt x="139" y="23"/>
                      <a:pt x="136" y="26"/>
                      <a:pt x="132" y="26"/>
                    </a:cubicBezTo>
                    <a:cubicBezTo>
                      <a:pt x="128" y="26"/>
                      <a:pt x="124" y="23"/>
                      <a:pt x="124" y="19"/>
                    </a:cubicBezTo>
                    <a:cubicBezTo>
                      <a:pt x="124" y="15"/>
                      <a:pt x="128" y="12"/>
                      <a:pt x="132" y="12"/>
                    </a:cubicBezTo>
                    <a:close/>
                    <a:moveTo>
                      <a:pt x="110" y="12"/>
                    </a:moveTo>
                    <a:cubicBezTo>
                      <a:pt x="114" y="12"/>
                      <a:pt x="118" y="15"/>
                      <a:pt x="118" y="19"/>
                    </a:cubicBezTo>
                    <a:cubicBezTo>
                      <a:pt x="118" y="23"/>
                      <a:pt x="114" y="26"/>
                      <a:pt x="110" y="26"/>
                    </a:cubicBezTo>
                    <a:cubicBezTo>
                      <a:pt x="106" y="26"/>
                      <a:pt x="103" y="23"/>
                      <a:pt x="103" y="19"/>
                    </a:cubicBezTo>
                    <a:cubicBezTo>
                      <a:pt x="103" y="15"/>
                      <a:pt x="106" y="12"/>
                      <a:pt x="110" y="12"/>
                    </a:cubicBezTo>
                    <a:close/>
                    <a:moveTo>
                      <a:pt x="160" y="141"/>
                    </a:moveTo>
                    <a:cubicBezTo>
                      <a:pt x="11" y="141"/>
                      <a:pt x="11" y="141"/>
                      <a:pt x="11" y="141"/>
                    </a:cubicBezTo>
                    <a:cubicBezTo>
                      <a:pt x="11" y="38"/>
                      <a:pt x="11" y="38"/>
                      <a:pt x="11" y="38"/>
                    </a:cubicBezTo>
                    <a:cubicBezTo>
                      <a:pt x="160" y="38"/>
                      <a:pt x="160" y="38"/>
                      <a:pt x="160" y="38"/>
                    </a:cubicBezTo>
                    <a:lnTo>
                      <a:pt x="160" y="141"/>
                    </a:lnTo>
                    <a:close/>
                    <a:moveTo>
                      <a:pt x="153" y="26"/>
                    </a:moveTo>
                    <a:cubicBezTo>
                      <a:pt x="149" y="26"/>
                      <a:pt x="146" y="23"/>
                      <a:pt x="146" y="19"/>
                    </a:cubicBezTo>
                    <a:cubicBezTo>
                      <a:pt x="146" y="15"/>
                      <a:pt x="149" y="12"/>
                      <a:pt x="153" y="12"/>
                    </a:cubicBezTo>
                    <a:cubicBezTo>
                      <a:pt x="157" y="12"/>
                      <a:pt x="160" y="15"/>
                      <a:pt x="160" y="19"/>
                    </a:cubicBezTo>
                    <a:cubicBezTo>
                      <a:pt x="160" y="23"/>
                      <a:pt x="157" y="26"/>
                      <a:pt x="153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Rectangle 328"/>
              <p:cNvSpPr>
                <a:spLocks noChangeArrowheads="1"/>
              </p:cNvSpPr>
              <p:nvPr/>
            </p:nvSpPr>
            <p:spPr bwMode="auto">
              <a:xfrm>
                <a:off x="4953712" y="4417273"/>
                <a:ext cx="315527" cy="5963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Rectangle 329"/>
              <p:cNvSpPr>
                <a:spLocks noChangeArrowheads="1"/>
              </p:cNvSpPr>
              <p:nvPr/>
            </p:nvSpPr>
            <p:spPr bwMode="auto">
              <a:xfrm>
                <a:off x="4953712" y="4501847"/>
                <a:ext cx="99754" cy="10517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Rectangle 330"/>
              <p:cNvSpPr>
                <a:spLocks noChangeArrowheads="1"/>
              </p:cNvSpPr>
              <p:nvPr/>
            </p:nvSpPr>
            <p:spPr bwMode="auto">
              <a:xfrm>
                <a:off x="5071899" y="4505100"/>
                <a:ext cx="107344" cy="1301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Rectangle 331"/>
              <p:cNvSpPr>
                <a:spLocks noChangeArrowheads="1"/>
              </p:cNvSpPr>
              <p:nvPr/>
            </p:nvSpPr>
            <p:spPr bwMode="auto">
              <a:xfrm>
                <a:off x="5071899" y="4548471"/>
                <a:ext cx="107344" cy="1301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Rectangle 332"/>
              <p:cNvSpPr>
                <a:spLocks noChangeArrowheads="1"/>
              </p:cNvSpPr>
              <p:nvPr/>
            </p:nvSpPr>
            <p:spPr bwMode="auto">
              <a:xfrm>
                <a:off x="5071899" y="4589674"/>
                <a:ext cx="107344" cy="1518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Freeform 333"/>
              <p:cNvSpPr/>
              <p:nvPr/>
            </p:nvSpPr>
            <p:spPr bwMode="auto">
              <a:xfrm>
                <a:off x="5225867" y="4569073"/>
                <a:ext cx="40119" cy="41203"/>
              </a:xfrm>
              <a:custGeom>
                <a:avLst/>
                <a:gdLst>
                  <a:gd name="T0" fmla="*/ 11 w 37"/>
                  <a:gd name="T1" fmla="*/ 0 h 38"/>
                  <a:gd name="T2" fmla="*/ 11 w 37"/>
                  <a:gd name="T3" fmla="*/ 2 h 38"/>
                  <a:gd name="T4" fmla="*/ 0 w 37"/>
                  <a:gd name="T5" fmla="*/ 38 h 38"/>
                  <a:gd name="T6" fmla="*/ 35 w 37"/>
                  <a:gd name="T7" fmla="*/ 26 h 38"/>
                  <a:gd name="T8" fmla="*/ 37 w 37"/>
                  <a:gd name="T9" fmla="*/ 26 h 38"/>
                  <a:gd name="T10" fmla="*/ 11 w 37"/>
                  <a:gd name="T11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" h="38">
                    <a:moveTo>
                      <a:pt x="11" y="0"/>
                    </a:moveTo>
                    <a:lnTo>
                      <a:pt x="11" y="2"/>
                    </a:lnTo>
                    <a:lnTo>
                      <a:pt x="0" y="38"/>
                    </a:lnTo>
                    <a:lnTo>
                      <a:pt x="35" y="26"/>
                    </a:lnTo>
                    <a:lnTo>
                      <a:pt x="37" y="26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Freeform 334"/>
              <p:cNvSpPr/>
              <p:nvPr/>
            </p:nvSpPr>
            <p:spPr bwMode="auto">
              <a:xfrm>
                <a:off x="5389594" y="4366311"/>
                <a:ext cx="76984" cy="79153"/>
              </a:xfrm>
              <a:custGeom>
                <a:avLst/>
                <a:gdLst>
                  <a:gd name="T0" fmla="*/ 23 w 30"/>
                  <a:gd name="T1" fmla="*/ 31 h 31"/>
                  <a:gd name="T2" fmla="*/ 28 w 30"/>
                  <a:gd name="T3" fmla="*/ 25 h 31"/>
                  <a:gd name="T4" fmla="*/ 28 w 30"/>
                  <a:gd name="T5" fmla="*/ 18 h 31"/>
                  <a:gd name="T6" fmla="*/ 13 w 30"/>
                  <a:gd name="T7" fmla="*/ 2 h 31"/>
                  <a:gd name="T8" fmla="*/ 6 w 30"/>
                  <a:gd name="T9" fmla="*/ 2 h 31"/>
                  <a:gd name="T10" fmla="*/ 0 w 30"/>
                  <a:gd name="T11" fmla="*/ 8 h 31"/>
                  <a:gd name="T12" fmla="*/ 23 w 30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1">
                    <a:moveTo>
                      <a:pt x="23" y="31"/>
                    </a:moveTo>
                    <a:cubicBezTo>
                      <a:pt x="28" y="25"/>
                      <a:pt x="28" y="25"/>
                      <a:pt x="28" y="25"/>
                    </a:cubicBezTo>
                    <a:cubicBezTo>
                      <a:pt x="30" y="23"/>
                      <a:pt x="30" y="20"/>
                      <a:pt x="28" y="18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1" y="0"/>
                      <a:pt x="8" y="0"/>
                      <a:pt x="6" y="2"/>
                    </a:cubicBezTo>
                    <a:cubicBezTo>
                      <a:pt x="0" y="8"/>
                      <a:pt x="0" y="8"/>
                      <a:pt x="0" y="8"/>
                    </a:cubicBezTo>
                    <a:lnTo>
                      <a:pt x="23" y="3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Freeform 335"/>
              <p:cNvSpPr/>
              <p:nvPr/>
            </p:nvSpPr>
            <p:spPr bwMode="auto">
              <a:xfrm>
                <a:off x="5258396" y="4394503"/>
                <a:ext cx="182160" cy="182160"/>
              </a:xfrm>
              <a:custGeom>
                <a:avLst/>
                <a:gdLst>
                  <a:gd name="T0" fmla="*/ 49 w 71"/>
                  <a:gd name="T1" fmla="*/ 0 h 71"/>
                  <a:gd name="T2" fmla="*/ 48 w 71"/>
                  <a:gd name="T3" fmla="*/ 0 h 71"/>
                  <a:gd name="T4" fmla="*/ 2 w 71"/>
                  <a:gd name="T5" fmla="*/ 47 h 71"/>
                  <a:gd name="T6" fmla="*/ 2 w 71"/>
                  <a:gd name="T7" fmla="*/ 54 h 71"/>
                  <a:gd name="T8" fmla="*/ 2 w 71"/>
                  <a:gd name="T9" fmla="*/ 55 h 71"/>
                  <a:gd name="T10" fmla="*/ 8 w 71"/>
                  <a:gd name="T11" fmla="*/ 56 h 71"/>
                  <a:gd name="T12" fmla="*/ 9 w 71"/>
                  <a:gd name="T13" fmla="*/ 62 h 71"/>
                  <a:gd name="T14" fmla="*/ 9 w 71"/>
                  <a:gd name="T15" fmla="*/ 62 h 71"/>
                  <a:gd name="T16" fmla="*/ 15 w 71"/>
                  <a:gd name="T17" fmla="*/ 63 h 71"/>
                  <a:gd name="T18" fmla="*/ 16 w 71"/>
                  <a:gd name="T19" fmla="*/ 69 h 71"/>
                  <a:gd name="T20" fmla="*/ 17 w 71"/>
                  <a:gd name="T21" fmla="*/ 69 h 71"/>
                  <a:gd name="T22" fmla="*/ 24 w 71"/>
                  <a:gd name="T23" fmla="*/ 69 h 71"/>
                  <a:gd name="T24" fmla="*/ 71 w 71"/>
                  <a:gd name="T25" fmla="*/ 23 h 71"/>
                  <a:gd name="T26" fmla="*/ 71 w 71"/>
                  <a:gd name="T27" fmla="*/ 22 h 71"/>
                  <a:gd name="T28" fmla="*/ 49 w 71"/>
                  <a:gd name="T2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1" h="71">
                    <a:moveTo>
                      <a:pt x="49" y="0"/>
                    </a:moveTo>
                    <a:cubicBezTo>
                      <a:pt x="49" y="0"/>
                      <a:pt x="48" y="0"/>
                      <a:pt x="48" y="0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0" y="49"/>
                      <a:pt x="0" y="52"/>
                      <a:pt x="2" y="54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4" y="56"/>
                      <a:pt x="6" y="57"/>
                      <a:pt x="8" y="56"/>
                    </a:cubicBezTo>
                    <a:cubicBezTo>
                      <a:pt x="7" y="58"/>
                      <a:pt x="7" y="60"/>
                      <a:pt x="9" y="62"/>
                    </a:cubicBezTo>
                    <a:cubicBezTo>
                      <a:pt x="9" y="62"/>
                      <a:pt x="9" y="62"/>
                      <a:pt x="9" y="62"/>
                    </a:cubicBezTo>
                    <a:cubicBezTo>
                      <a:pt x="11" y="64"/>
                      <a:pt x="13" y="64"/>
                      <a:pt x="15" y="63"/>
                    </a:cubicBezTo>
                    <a:cubicBezTo>
                      <a:pt x="14" y="65"/>
                      <a:pt x="15" y="67"/>
                      <a:pt x="16" y="69"/>
                    </a:cubicBezTo>
                    <a:cubicBezTo>
                      <a:pt x="17" y="69"/>
                      <a:pt x="17" y="69"/>
                      <a:pt x="17" y="69"/>
                    </a:cubicBezTo>
                    <a:cubicBezTo>
                      <a:pt x="19" y="71"/>
                      <a:pt x="22" y="71"/>
                      <a:pt x="24" y="69"/>
                    </a:cubicBezTo>
                    <a:cubicBezTo>
                      <a:pt x="71" y="23"/>
                      <a:pt x="71" y="23"/>
                      <a:pt x="71" y="23"/>
                    </a:cubicBezTo>
                    <a:cubicBezTo>
                      <a:pt x="71" y="23"/>
                      <a:pt x="71" y="22"/>
                      <a:pt x="71" y="22"/>
                    </a:cubicBezTo>
                    <a:lnTo>
                      <a:pt x="4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8" name="组合 37"/>
          <p:cNvGrpSpPr/>
          <p:nvPr/>
        </p:nvGrpSpPr>
        <p:grpSpPr>
          <a:xfrm>
            <a:off x="6335517" y="2590294"/>
            <a:ext cx="414516" cy="414516"/>
            <a:chOff x="4626437" y="4265651"/>
            <a:chExt cx="414516" cy="414516"/>
          </a:xfrm>
        </p:grpSpPr>
        <p:sp>
          <p:nvSpPr>
            <p:cNvPr id="39" name="椭圆 38"/>
            <p:cNvSpPr/>
            <p:nvPr/>
          </p:nvSpPr>
          <p:spPr>
            <a:xfrm>
              <a:off x="4626437" y="4265651"/>
              <a:ext cx="414516" cy="414516"/>
            </a:xfrm>
            <a:prstGeom prst="ellipse">
              <a:avLst/>
            </a:prstGeom>
            <a:solidFill>
              <a:schemeClr val="accent3"/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25400" dir="13500000">
                <a:srgbClr val="000000">
                  <a:alpha val="43137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4710891" y="4356960"/>
              <a:ext cx="232896" cy="199705"/>
              <a:chOff x="3546346" y="2339026"/>
              <a:chExt cx="897787" cy="769842"/>
            </a:xfrm>
            <a:solidFill>
              <a:schemeClr val="bg1"/>
            </a:solidFill>
          </p:grpSpPr>
          <p:sp>
            <p:nvSpPr>
              <p:cNvPr id="41" name="Rectangle 227"/>
              <p:cNvSpPr>
                <a:spLocks noChangeArrowheads="1"/>
              </p:cNvSpPr>
              <p:nvPr/>
            </p:nvSpPr>
            <p:spPr bwMode="auto">
              <a:xfrm>
                <a:off x="3561526" y="3077423"/>
                <a:ext cx="882607" cy="3144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2" name="Freeform 228"/>
              <p:cNvSpPr/>
              <p:nvPr/>
            </p:nvSpPr>
            <p:spPr bwMode="auto">
              <a:xfrm>
                <a:off x="3617909" y="2844302"/>
                <a:ext cx="125777" cy="210351"/>
              </a:xfrm>
              <a:custGeom>
                <a:avLst/>
                <a:gdLst>
                  <a:gd name="T0" fmla="*/ 6 w 49"/>
                  <a:gd name="T1" fmla="*/ 82 h 82"/>
                  <a:gd name="T2" fmla="*/ 43 w 49"/>
                  <a:gd name="T3" fmla="*/ 82 h 82"/>
                  <a:gd name="T4" fmla="*/ 49 w 49"/>
                  <a:gd name="T5" fmla="*/ 76 h 82"/>
                  <a:gd name="T6" fmla="*/ 49 w 49"/>
                  <a:gd name="T7" fmla="*/ 0 h 82"/>
                  <a:gd name="T8" fmla="*/ 0 w 49"/>
                  <a:gd name="T9" fmla="*/ 49 h 82"/>
                  <a:gd name="T10" fmla="*/ 0 w 49"/>
                  <a:gd name="T11" fmla="*/ 76 h 82"/>
                  <a:gd name="T12" fmla="*/ 6 w 49"/>
                  <a:gd name="T13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82">
                    <a:moveTo>
                      <a:pt x="6" y="82"/>
                    </a:moveTo>
                    <a:cubicBezTo>
                      <a:pt x="43" y="82"/>
                      <a:pt x="43" y="82"/>
                      <a:pt x="43" y="82"/>
                    </a:cubicBezTo>
                    <a:cubicBezTo>
                      <a:pt x="46" y="82"/>
                      <a:pt x="49" y="79"/>
                      <a:pt x="49" y="76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9"/>
                      <a:pt x="3" y="82"/>
                      <a:pt x="6" y="8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3" name="Freeform 229"/>
              <p:cNvSpPr/>
              <p:nvPr/>
            </p:nvSpPr>
            <p:spPr bwMode="auto">
              <a:xfrm>
                <a:off x="3779467" y="2682744"/>
                <a:ext cx="122524" cy="371910"/>
              </a:xfrm>
              <a:custGeom>
                <a:avLst/>
                <a:gdLst>
                  <a:gd name="T0" fmla="*/ 5 w 48"/>
                  <a:gd name="T1" fmla="*/ 145 h 145"/>
                  <a:gd name="T2" fmla="*/ 43 w 48"/>
                  <a:gd name="T3" fmla="*/ 145 h 145"/>
                  <a:gd name="T4" fmla="*/ 48 w 48"/>
                  <a:gd name="T5" fmla="*/ 139 h 145"/>
                  <a:gd name="T6" fmla="*/ 48 w 48"/>
                  <a:gd name="T7" fmla="*/ 0 h 145"/>
                  <a:gd name="T8" fmla="*/ 0 w 48"/>
                  <a:gd name="T9" fmla="*/ 49 h 145"/>
                  <a:gd name="T10" fmla="*/ 0 w 48"/>
                  <a:gd name="T11" fmla="*/ 139 h 145"/>
                  <a:gd name="T12" fmla="*/ 5 w 48"/>
                  <a:gd name="T13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45">
                    <a:moveTo>
                      <a:pt x="5" y="145"/>
                    </a:moveTo>
                    <a:cubicBezTo>
                      <a:pt x="43" y="145"/>
                      <a:pt x="43" y="145"/>
                      <a:pt x="43" y="145"/>
                    </a:cubicBezTo>
                    <a:cubicBezTo>
                      <a:pt x="46" y="145"/>
                      <a:pt x="48" y="142"/>
                      <a:pt x="48" y="139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139"/>
                      <a:pt x="0" y="139"/>
                      <a:pt x="0" y="139"/>
                    </a:cubicBezTo>
                    <a:cubicBezTo>
                      <a:pt x="0" y="142"/>
                      <a:pt x="2" y="145"/>
                      <a:pt x="5" y="1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4" name="Freeform 230"/>
              <p:cNvSpPr/>
              <p:nvPr/>
            </p:nvSpPr>
            <p:spPr bwMode="auto">
              <a:xfrm>
                <a:off x="3938857" y="2713104"/>
                <a:ext cx="124693" cy="341550"/>
              </a:xfrm>
              <a:custGeom>
                <a:avLst/>
                <a:gdLst>
                  <a:gd name="T0" fmla="*/ 22 w 49"/>
                  <a:gd name="T1" fmla="*/ 22 h 133"/>
                  <a:gd name="T2" fmla="*/ 0 w 49"/>
                  <a:gd name="T3" fmla="*/ 0 h 133"/>
                  <a:gd name="T4" fmla="*/ 0 w 49"/>
                  <a:gd name="T5" fmla="*/ 127 h 133"/>
                  <a:gd name="T6" fmla="*/ 6 w 49"/>
                  <a:gd name="T7" fmla="*/ 133 h 133"/>
                  <a:gd name="T8" fmla="*/ 43 w 49"/>
                  <a:gd name="T9" fmla="*/ 133 h 133"/>
                  <a:gd name="T10" fmla="*/ 49 w 49"/>
                  <a:gd name="T11" fmla="*/ 127 h 133"/>
                  <a:gd name="T12" fmla="*/ 49 w 49"/>
                  <a:gd name="T13" fmla="*/ 26 h 133"/>
                  <a:gd name="T14" fmla="*/ 38 w 49"/>
                  <a:gd name="T15" fmla="*/ 29 h 133"/>
                  <a:gd name="T16" fmla="*/ 22 w 49"/>
                  <a:gd name="T17" fmla="*/ 22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" h="133">
                    <a:moveTo>
                      <a:pt x="22" y="2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7"/>
                      <a:pt x="0" y="127"/>
                      <a:pt x="0" y="127"/>
                    </a:cubicBezTo>
                    <a:cubicBezTo>
                      <a:pt x="0" y="130"/>
                      <a:pt x="3" y="133"/>
                      <a:pt x="6" y="133"/>
                    </a:cubicBezTo>
                    <a:cubicBezTo>
                      <a:pt x="43" y="133"/>
                      <a:pt x="43" y="133"/>
                      <a:pt x="43" y="133"/>
                    </a:cubicBezTo>
                    <a:cubicBezTo>
                      <a:pt x="46" y="133"/>
                      <a:pt x="49" y="130"/>
                      <a:pt x="49" y="127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6" y="28"/>
                      <a:pt x="42" y="29"/>
                      <a:pt x="38" y="29"/>
                    </a:cubicBezTo>
                    <a:cubicBezTo>
                      <a:pt x="32" y="29"/>
                      <a:pt x="27" y="26"/>
                      <a:pt x="22" y="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5" name="Freeform 231"/>
              <p:cNvSpPr/>
              <p:nvPr/>
            </p:nvSpPr>
            <p:spPr bwMode="auto">
              <a:xfrm>
                <a:off x="4100415" y="2624193"/>
                <a:ext cx="122524" cy="430461"/>
              </a:xfrm>
              <a:custGeom>
                <a:avLst/>
                <a:gdLst>
                  <a:gd name="T0" fmla="*/ 5 w 48"/>
                  <a:gd name="T1" fmla="*/ 168 h 168"/>
                  <a:gd name="T2" fmla="*/ 43 w 48"/>
                  <a:gd name="T3" fmla="*/ 168 h 168"/>
                  <a:gd name="T4" fmla="*/ 48 w 48"/>
                  <a:gd name="T5" fmla="*/ 162 h 168"/>
                  <a:gd name="T6" fmla="*/ 48 w 48"/>
                  <a:gd name="T7" fmla="*/ 0 h 168"/>
                  <a:gd name="T8" fmla="*/ 0 w 48"/>
                  <a:gd name="T9" fmla="*/ 48 h 168"/>
                  <a:gd name="T10" fmla="*/ 0 w 48"/>
                  <a:gd name="T11" fmla="*/ 162 h 168"/>
                  <a:gd name="T12" fmla="*/ 5 w 48"/>
                  <a:gd name="T1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68">
                    <a:moveTo>
                      <a:pt x="5" y="168"/>
                    </a:moveTo>
                    <a:cubicBezTo>
                      <a:pt x="43" y="168"/>
                      <a:pt x="43" y="168"/>
                      <a:pt x="43" y="168"/>
                    </a:cubicBezTo>
                    <a:cubicBezTo>
                      <a:pt x="46" y="168"/>
                      <a:pt x="48" y="165"/>
                      <a:pt x="48" y="162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162"/>
                      <a:pt x="0" y="162"/>
                      <a:pt x="0" y="162"/>
                    </a:cubicBezTo>
                    <a:cubicBezTo>
                      <a:pt x="0" y="165"/>
                      <a:pt x="2" y="168"/>
                      <a:pt x="5" y="16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232"/>
              <p:cNvSpPr/>
              <p:nvPr/>
            </p:nvSpPr>
            <p:spPr bwMode="auto">
              <a:xfrm>
                <a:off x="4258721" y="2513596"/>
                <a:ext cx="125777" cy="541058"/>
              </a:xfrm>
              <a:custGeom>
                <a:avLst/>
                <a:gdLst>
                  <a:gd name="T0" fmla="*/ 29 w 49"/>
                  <a:gd name="T1" fmla="*/ 0 h 211"/>
                  <a:gd name="T2" fmla="*/ 0 w 49"/>
                  <a:gd name="T3" fmla="*/ 29 h 211"/>
                  <a:gd name="T4" fmla="*/ 0 w 49"/>
                  <a:gd name="T5" fmla="*/ 205 h 211"/>
                  <a:gd name="T6" fmla="*/ 6 w 49"/>
                  <a:gd name="T7" fmla="*/ 211 h 211"/>
                  <a:gd name="T8" fmla="*/ 43 w 49"/>
                  <a:gd name="T9" fmla="*/ 211 h 211"/>
                  <a:gd name="T10" fmla="*/ 49 w 49"/>
                  <a:gd name="T11" fmla="*/ 205 h 211"/>
                  <a:gd name="T12" fmla="*/ 49 w 49"/>
                  <a:gd name="T13" fmla="*/ 22 h 211"/>
                  <a:gd name="T14" fmla="*/ 29 w 49"/>
                  <a:gd name="T15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211">
                    <a:moveTo>
                      <a:pt x="29" y="0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05"/>
                      <a:pt x="0" y="205"/>
                      <a:pt x="0" y="205"/>
                    </a:cubicBezTo>
                    <a:cubicBezTo>
                      <a:pt x="0" y="208"/>
                      <a:pt x="3" y="211"/>
                      <a:pt x="6" y="211"/>
                    </a:cubicBezTo>
                    <a:cubicBezTo>
                      <a:pt x="43" y="211"/>
                      <a:pt x="43" y="211"/>
                      <a:pt x="43" y="211"/>
                    </a:cubicBezTo>
                    <a:cubicBezTo>
                      <a:pt x="46" y="211"/>
                      <a:pt x="49" y="208"/>
                      <a:pt x="49" y="205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38" y="21"/>
                      <a:pt x="29" y="12"/>
                      <a:pt x="2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233"/>
              <p:cNvSpPr/>
              <p:nvPr/>
            </p:nvSpPr>
            <p:spPr bwMode="auto">
              <a:xfrm>
                <a:off x="3546346" y="2339026"/>
                <a:ext cx="871764" cy="610452"/>
              </a:xfrm>
              <a:custGeom>
                <a:avLst/>
                <a:gdLst>
                  <a:gd name="T0" fmla="*/ 20 w 340"/>
                  <a:gd name="T1" fmla="*/ 234 h 238"/>
                  <a:gd name="T2" fmla="*/ 140 w 340"/>
                  <a:gd name="T3" fmla="*/ 113 h 238"/>
                  <a:gd name="T4" fmla="*/ 183 w 340"/>
                  <a:gd name="T5" fmla="*/ 156 h 238"/>
                  <a:gd name="T6" fmla="*/ 199 w 340"/>
                  <a:gd name="T7" fmla="*/ 156 h 238"/>
                  <a:gd name="T8" fmla="*/ 318 w 340"/>
                  <a:gd name="T9" fmla="*/ 37 h 238"/>
                  <a:gd name="T10" fmla="*/ 318 w 340"/>
                  <a:gd name="T11" fmla="*/ 64 h 238"/>
                  <a:gd name="T12" fmla="*/ 329 w 340"/>
                  <a:gd name="T13" fmla="*/ 75 h 238"/>
                  <a:gd name="T14" fmla="*/ 340 w 340"/>
                  <a:gd name="T15" fmla="*/ 64 h 238"/>
                  <a:gd name="T16" fmla="*/ 340 w 340"/>
                  <a:gd name="T17" fmla="*/ 11 h 238"/>
                  <a:gd name="T18" fmla="*/ 337 w 340"/>
                  <a:gd name="T19" fmla="*/ 3 h 238"/>
                  <a:gd name="T20" fmla="*/ 329 w 340"/>
                  <a:gd name="T21" fmla="*/ 0 h 238"/>
                  <a:gd name="T22" fmla="*/ 276 w 340"/>
                  <a:gd name="T23" fmla="*/ 0 h 238"/>
                  <a:gd name="T24" fmla="*/ 265 w 340"/>
                  <a:gd name="T25" fmla="*/ 11 h 238"/>
                  <a:gd name="T26" fmla="*/ 276 w 340"/>
                  <a:gd name="T27" fmla="*/ 22 h 238"/>
                  <a:gd name="T28" fmla="*/ 302 w 340"/>
                  <a:gd name="T29" fmla="*/ 22 h 238"/>
                  <a:gd name="T30" fmla="*/ 191 w 340"/>
                  <a:gd name="T31" fmla="*/ 133 h 238"/>
                  <a:gd name="T32" fmla="*/ 148 w 340"/>
                  <a:gd name="T33" fmla="*/ 90 h 238"/>
                  <a:gd name="T34" fmla="*/ 133 w 340"/>
                  <a:gd name="T35" fmla="*/ 90 h 238"/>
                  <a:gd name="T36" fmla="*/ 4 w 340"/>
                  <a:gd name="T37" fmla="*/ 219 h 238"/>
                  <a:gd name="T38" fmla="*/ 4 w 340"/>
                  <a:gd name="T39" fmla="*/ 234 h 238"/>
                  <a:gd name="T40" fmla="*/ 20 w 340"/>
                  <a:gd name="T41" fmla="*/ 234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40" h="238">
                    <a:moveTo>
                      <a:pt x="20" y="234"/>
                    </a:moveTo>
                    <a:cubicBezTo>
                      <a:pt x="140" y="113"/>
                      <a:pt x="140" y="113"/>
                      <a:pt x="140" y="113"/>
                    </a:cubicBezTo>
                    <a:cubicBezTo>
                      <a:pt x="183" y="156"/>
                      <a:pt x="183" y="156"/>
                      <a:pt x="183" y="156"/>
                    </a:cubicBezTo>
                    <a:cubicBezTo>
                      <a:pt x="188" y="160"/>
                      <a:pt x="195" y="160"/>
                      <a:pt x="199" y="156"/>
                    </a:cubicBezTo>
                    <a:cubicBezTo>
                      <a:pt x="318" y="37"/>
                      <a:pt x="318" y="37"/>
                      <a:pt x="318" y="37"/>
                    </a:cubicBezTo>
                    <a:cubicBezTo>
                      <a:pt x="318" y="64"/>
                      <a:pt x="318" y="64"/>
                      <a:pt x="318" y="64"/>
                    </a:cubicBezTo>
                    <a:cubicBezTo>
                      <a:pt x="318" y="70"/>
                      <a:pt x="323" y="75"/>
                      <a:pt x="329" y="75"/>
                    </a:cubicBezTo>
                    <a:cubicBezTo>
                      <a:pt x="335" y="75"/>
                      <a:pt x="340" y="70"/>
                      <a:pt x="340" y="64"/>
                    </a:cubicBezTo>
                    <a:cubicBezTo>
                      <a:pt x="340" y="11"/>
                      <a:pt x="340" y="11"/>
                      <a:pt x="340" y="11"/>
                    </a:cubicBezTo>
                    <a:cubicBezTo>
                      <a:pt x="340" y="8"/>
                      <a:pt x="339" y="5"/>
                      <a:pt x="337" y="3"/>
                    </a:cubicBezTo>
                    <a:cubicBezTo>
                      <a:pt x="335" y="1"/>
                      <a:pt x="332" y="0"/>
                      <a:pt x="329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0" y="0"/>
                      <a:pt x="265" y="4"/>
                      <a:pt x="265" y="11"/>
                    </a:cubicBezTo>
                    <a:cubicBezTo>
                      <a:pt x="265" y="17"/>
                      <a:pt x="270" y="22"/>
                      <a:pt x="276" y="22"/>
                    </a:cubicBezTo>
                    <a:cubicBezTo>
                      <a:pt x="302" y="22"/>
                      <a:pt x="302" y="22"/>
                      <a:pt x="302" y="22"/>
                    </a:cubicBezTo>
                    <a:cubicBezTo>
                      <a:pt x="191" y="133"/>
                      <a:pt x="191" y="133"/>
                      <a:pt x="191" y="133"/>
                    </a:cubicBezTo>
                    <a:cubicBezTo>
                      <a:pt x="148" y="90"/>
                      <a:pt x="148" y="90"/>
                      <a:pt x="148" y="90"/>
                    </a:cubicBezTo>
                    <a:cubicBezTo>
                      <a:pt x="144" y="86"/>
                      <a:pt x="137" y="86"/>
                      <a:pt x="133" y="90"/>
                    </a:cubicBezTo>
                    <a:cubicBezTo>
                      <a:pt x="4" y="219"/>
                      <a:pt x="4" y="219"/>
                      <a:pt x="4" y="219"/>
                    </a:cubicBezTo>
                    <a:cubicBezTo>
                      <a:pt x="0" y="223"/>
                      <a:pt x="0" y="230"/>
                      <a:pt x="4" y="234"/>
                    </a:cubicBezTo>
                    <a:cubicBezTo>
                      <a:pt x="8" y="238"/>
                      <a:pt x="15" y="238"/>
                      <a:pt x="20" y="2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8" name="Content Placeholder 2"/>
          <p:cNvSpPr txBox="1"/>
          <p:nvPr/>
        </p:nvSpPr>
        <p:spPr>
          <a:xfrm>
            <a:off x="6819900" y="1649611"/>
            <a:ext cx="1975485" cy="243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 action="ppaction://hlinksldjump"/>
              </a:rPr>
              <a:t>在校生注册</a:t>
            </a:r>
            <a:endParaRPr lang="zh-CN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Content Placeholder 2"/>
          <p:cNvSpPr txBox="1"/>
          <p:nvPr/>
        </p:nvSpPr>
        <p:spPr>
          <a:xfrm>
            <a:off x="6819900" y="2666246"/>
            <a:ext cx="1975485" cy="260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6" action="ppaction://hlinksldjump"/>
              </a:rPr>
              <a:t>转专业</a:t>
            </a:r>
            <a:endParaRPr lang="zh-CN" altLang="en-US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Content Placeholder 2"/>
          <p:cNvSpPr txBox="1"/>
          <p:nvPr/>
        </p:nvSpPr>
        <p:spPr>
          <a:xfrm>
            <a:off x="6819900" y="3125351"/>
            <a:ext cx="1975485" cy="2203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7" action="ppaction://hlinksldjump"/>
              </a:rPr>
              <a:t>成绩预警及处理</a:t>
            </a:r>
            <a:endParaRPr lang="zh-CN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Content Placeholder 2"/>
          <p:cNvSpPr txBox="1"/>
          <p:nvPr/>
        </p:nvSpPr>
        <p:spPr>
          <a:xfrm>
            <a:off x="6819900" y="2178566"/>
            <a:ext cx="1975485" cy="243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8" action="ppaction://hlinksldjump"/>
              </a:rPr>
              <a:t>成绩考核、缓考</a:t>
            </a:r>
            <a:endParaRPr lang="zh-CN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319007" y="3556268"/>
            <a:ext cx="414516" cy="414516"/>
            <a:chOff x="3543574" y="4265651"/>
            <a:chExt cx="414516" cy="414516"/>
          </a:xfrm>
        </p:grpSpPr>
        <p:sp>
          <p:nvSpPr>
            <p:cNvPr id="4" name="椭圆 3"/>
            <p:cNvSpPr/>
            <p:nvPr/>
          </p:nvSpPr>
          <p:spPr>
            <a:xfrm>
              <a:off x="3543574" y="4265651"/>
              <a:ext cx="414516" cy="414516"/>
            </a:xfrm>
            <a:prstGeom prst="ellipse">
              <a:avLst/>
            </a:prstGeom>
            <a:solidFill>
              <a:schemeClr val="accent1"/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25400" dir="13500000">
                <a:srgbClr val="000000">
                  <a:alpha val="43137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3629640" y="4325788"/>
              <a:ext cx="259976" cy="261734"/>
              <a:chOff x="5042691" y="2273922"/>
              <a:chExt cx="702937" cy="707690"/>
            </a:xfrm>
            <a:solidFill>
              <a:schemeClr val="bg1"/>
            </a:solidFill>
          </p:grpSpPr>
          <p:sp>
            <p:nvSpPr>
              <p:cNvPr id="6" name="Freeform 12"/>
              <p:cNvSpPr/>
              <p:nvPr/>
            </p:nvSpPr>
            <p:spPr bwMode="auto">
              <a:xfrm>
                <a:off x="5284806" y="2789968"/>
                <a:ext cx="460822" cy="191644"/>
              </a:xfrm>
              <a:custGeom>
                <a:avLst/>
                <a:gdLst>
                  <a:gd name="T0" fmla="*/ 25 w 533"/>
                  <a:gd name="T1" fmla="*/ 165 h 222"/>
                  <a:gd name="T2" fmla="*/ 158 w 533"/>
                  <a:gd name="T3" fmla="*/ 165 h 222"/>
                  <a:gd name="T4" fmla="*/ 158 w 533"/>
                  <a:gd name="T5" fmla="*/ 108 h 222"/>
                  <a:gd name="T6" fmla="*/ 184 w 533"/>
                  <a:gd name="T7" fmla="*/ 83 h 222"/>
                  <a:gd name="T8" fmla="*/ 317 w 533"/>
                  <a:gd name="T9" fmla="*/ 83 h 222"/>
                  <a:gd name="T10" fmla="*/ 317 w 533"/>
                  <a:gd name="T11" fmla="*/ 25 h 222"/>
                  <a:gd name="T12" fmla="*/ 343 w 533"/>
                  <a:gd name="T13" fmla="*/ 0 h 222"/>
                  <a:gd name="T14" fmla="*/ 533 w 533"/>
                  <a:gd name="T15" fmla="*/ 0 h 222"/>
                  <a:gd name="T16" fmla="*/ 533 w 533"/>
                  <a:gd name="T17" fmla="*/ 32 h 222"/>
                  <a:gd name="T18" fmla="*/ 508 w 533"/>
                  <a:gd name="T19" fmla="*/ 57 h 222"/>
                  <a:gd name="T20" fmla="*/ 375 w 533"/>
                  <a:gd name="T21" fmla="*/ 57 h 222"/>
                  <a:gd name="T22" fmla="*/ 375 w 533"/>
                  <a:gd name="T23" fmla="*/ 114 h 222"/>
                  <a:gd name="T24" fmla="*/ 349 w 533"/>
                  <a:gd name="T25" fmla="*/ 140 h 222"/>
                  <a:gd name="T26" fmla="*/ 216 w 533"/>
                  <a:gd name="T27" fmla="*/ 140 h 222"/>
                  <a:gd name="T28" fmla="*/ 216 w 533"/>
                  <a:gd name="T29" fmla="*/ 197 h 222"/>
                  <a:gd name="T30" fmla="*/ 190 w 533"/>
                  <a:gd name="T31" fmla="*/ 222 h 222"/>
                  <a:gd name="T32" fmla="*/ 0 w 533"/>
                  <a:gd name="T33" fmla="*/ 222 h 222"/>
                  <a:gd name="T34" fmla="*/ 0 w 533"/>
                  <a:gd name="T35" fmla="*/ 191 h 222"/>
                  <a:gd name="T36" fmla="*/ 25 w 533"/>
                  <a:gd name="T37" fmla="*/ 165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33" h="222">
                    <a:moveTo>
                      <a:pt x="25" y="165"/>
                    </a:moveTo>
                    <a:cubicBezTo>
                      <a:pt x="158" y="165"/>
                      <a:pt x="158" y="165"/>
                      <a:pt x="158" y="165"/>
                    </a:cubicBezTo>
                    <a:cubicBezTo>
                      <a:pt x="158" y="108"/>
                      <a:pt x="158" y="108"/>
                      <a:pt x="158" y="108"/>
                    </a:cubicBezTo>
                    <a:cubicBezTo>
                      <a:pt x="158" y="94"/>
                      <a:pt x="170" y="83"/>
                      <a:pt x="184" y="83"/>
                    </a:cubicBezTo>
                    <a:cubicBezTo>
                      <a:pt x="317" y="83"/>
                      <a:pt x="317" y="83"/>
                      <a:pt x="317" y="83"/>
                    </a:cubicBezTo>
                    <a:cubicBezTo>
                      <a:pt x="317" y="25"/>
                      <a:pt x="317" y="25"/>
                      <a:pt x="317" y="25"/>
                    </a:cubicBezTo>
                    <a:cubicBezTo>
                      <a:pt x="317" y="11"/>
                      <a:pt x="329" y="0"/>
                      <a:pt x="343" y="0"/>
                    </a:cubicBezTo>
                    <a:cubicBezTo>
                      <a:pt x="533" y="0"/>
                      <a:pt x="533" y="0"/>
                      <a:pt x="533" y="0"/>
                    </a:cubicBezTo>
                    <a:cubicBezTo>
                      <a:pt x="533" y="32"/>
                      <a:pt x="533" y="32"/>
                      <a:pt x="533" y="32"/>
                    </a:cubicBezTo>
                    <a:cubicBezTo>
                      <a:pt x="533" y="46"/>
                      <a:pt x="522" y="57"/>
                      <a:pt x="508" y="57"/>
                    </a:cubicBezTo>
                    <a:cubicBezTo>
                      <a:pt x="375" y="57"/>
                      <a:pt x="375" y="57"/>
                      <a:pt x="375" y="57"/>
                    </a:cubicBezTo>
                    <a:cubicBezTo>
                      <a:pt x="375" y="114"/>
                      <a:pt x="375" y="114"/>
                      <a:pt x="375" y="114"/>
                    </a:cubicBezTo>
                    <a:cubicBezTo>
                      <a:pt x="375" y="128"/>
                      <a:pt x="363" y="140"/>
                      <a:pt x="349" y="140"/>
                    </a:cubicBezTo>
                    <a:cubicBezTo>
                      <a:pt x="216" y="140"/>
                      <a:pt x="216" y="140"/>
                      <a:pt x="216" y="140"/>
                    </a:cubicBezTo>
                    <a:cubicBezTo>
                      <a:pt x="216" y="197"/>
                      <a:pt x="216" y="197"/>
                      <a:pt x="216" y="197"/>
                    </a:cubicBezTo>
                    <a:cubicBezTo>
                      <a:pt x="216" y="211"/>
                      <a:pt x="204" y="222"/>
                      <a:pt x="190" y="222"/>
                    </a:cubicBezTo>
                    <a:cubicBezTo>
                      <a:pt x="0" y="222"/>
                      <a:pt x="0" y="222"/>
                      <a:pt x="0" y="222"/>
                    </a:cubicBezTo>
                    <a:cubicBezTo>
                      <a:pt x="0" y="191"/>
                      <a:pt x="0" y="191"/>
                      <a:pt x="0" y="191"/>
                    </a:cubicBezTo>
                    <a:cubicBezTo>
                      <a:pt x="0" y="177"/>
                      <a:pt x="11" y="165"/>
                      <a:pt x="25" y="1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042691" y="2273922"/>
                <a:ext cx="529215" cy="655759"/>
              </a:xfrm>
              <a:custGeom>
                <a:avLst/>
                <a:gdLst>
                  <a:gd name="T0" fmla="*/ 28 w 612"/>
                  <a:gd name="T1" fmla="*/ 504 h 759"/>
                  <a:gd name="T2" fmla="*/ 148 w 612"/>
                  <a:gd name="T3" fmla="*/ 514 h 759"/>
                  <a:gd name="T4" fmla="*/ 179 w 612"/>
                  <a:gd name="T5" fmla="*/ 488 h 759"/>
                  <a:gd name="T6" fmla="*/ 184 w 612"/>
                  <a:gd name="T7" fmla="*/ 423 h 759"/>
                  <a:gd name="T8" fmla="*/ 158 w 612"/>
                  <a:gd name="T9" fmla="*/ 392 h 759"/>
                  <a:gd name="T10" fmla="*/ 38 w 612"/>
                  <a:gd name="T11" fmla="*/ 381 h 759"/>
                  <a:gd name="T12" fmla="*/ 7 w 612"/>
                  <a:gd name="T13" fmla="*/ 407 h 759"/>
                  <a:gd name="T14" fmla="*/ 2 w 612"/>
                  <a:gd name="T15" fmla="*/ 473 h 759"/>
                  <a:gd name="T16" fmla="*/ 28 w 612"/>
                  <a:gd name="T17" fmla="*/ 504 h 759"/>
                  <a:gd name="T18" fmla="*/ 157 w 612"/>
                  <a:gd name="T19" fmla="*/ 669 h 759"/>
                  <a:gd name="T20" fmla="*/ 254 w 612"/>
                  <a:gd name="T21" fmla="*/ 487 h 759"/>
                  <a:gd name="T22" fmla="*/ 334 w 612"/>
                  <a:gd name="T23" fmla="*/ 512 h 759"/>
                  <a:gd name="T24" fmla="*/ 342 w 612"/>
                  <a:gd name="T25" fmla="*/ 515 h 759"/>
                  <a:gd name="T26" fmla="*/ 216 w 612"/>
                  <a:gd name="T27" fmla="*/ 722 h 759"/>
                  <a:gd name="T28" fmla="*/ 157 w 612"/>
                  <a:gd name="T29" fmla="*/ 669 h 759"/>
                  <a:gd name="T30" fmla="*/ 379 w 612"/>
                  <a:gd name="T31" fmla="*/ 7 h 759"/>
                  <a:gd name="T32" fmla="*/ 426 w 612"/>
                  <a:gd name="T33" fmla="*/ 84 h 759"/>
                  <a:gd name="T34" fmla="*/ 349 w 612"/>
                  <a:gd name="T35" fmla="*/ 150 h 759"/>
                  <a:gd name="T36" fmla="*/ 304 w 612"/>
                  <a:gd name="T37" fmla="*/ 59 h 759"/>
                  <a:gd name="T38" fmla="*/ 379 w 612"/>
                  <a:gd name="T39" fmla="*/ 7 h 759"/>
                  <a:gd name="T40" fmla="*/ 371 w 612"/>
                  <a:gd name="T41" fmla="*/ 183 h 759"/>
                  <a:gd name="T42" fmla="*/ 403 w 612"/>
                  <a:gd name="T43" fmla="*/ 199 h 759"/>
                  <a:gd name="T44" fmla="*/ 574 w 612"/>
                  <a:gd name="T45" fmla="*/ 278 h 759"/>
                  <a:gd name="T46" fmla="*/ 579 w 612"/>
                  <a:gd name="T47" fmla="*/ 341 h 759"/>
                  <a:gd name="T48" fmla="*/ 398 w 612"/>
                  <a:gd name="T49" fmla="*/ 296 h 759"/>
                  <a:gd name="T50" fmla="*/ 381 w 612"/>
                  <a:gd name="T51" fmla="*/ 385 h 759"/>
                  <a:gd name="T52" fmla="*/ 390 w 612"/>
                  <a:gd name="T53" fmla="*/ 402 h 759"/>
                  <a:gd name="T54" fmla="*/ 561 w 612"/>
                  <a:gd name="T55" fmla="*/ 593 h 759"/>
                  <a:gd name="T56" fmla="*/ 489 w 612"/>
                  <a:gd name="T57" fmla="*/ 626 h 759"/>
                  <a:gd name="T58" fmla="*/ 233 w 612"/>
                  <a:gd name="T59" fmla="*/ 447 h 759"/>
                  <a:gd name="T60" fmla="*/ 203 w 612"/>
                  <a:gd name="T61" fmla="*/ 392 h 759"/>
                  <a:gd name="T62" fmla="*/ 231 w 612"/>
                  <a:gd name="T63" fmla="*/ 239 h 759"/>
                  <a:gd name="T64" fmla="*/ 157 w 612"/>
                  <a:gd name="T65" fmla="*/ 344 h 759"/>
                  <a:gd name="T66" fmla="*/ 95 w 612"/>
                  <a:gd name="T67" fmla="*/ 332 h 759"/>
                  <a:gd name="T68" fmla="*/ 247 w 612"/>
                  <a:gd name="T69" fmla="*/ 155 h 759"/>
                  <a:gd name="T70" fmla="*/ 313 w 612"/>
                  <a:gd name="T71" fmla="*/ 163 h 759"/>
                  <a:gd name="T72" fmla="*/ 349 w 612"/>
                  <a:gd name="T73" fmla="*/ 227 h 759"/>
                  <a:gd name="T74" fmla="*/ 371 w 612"/>
                  <a:gd name="T75" fmla="*/ 183 h 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12" h="759">
                    <a:moveTo>
                      <a:pt x="28" y="504"/>
                    </a:moveTo>
                    <a:cubicBezTo>
                      <a:pt x="148" y="514"/>
                      <a:pt x="148" y="514"/>
                      <a:pt x="148" y="514"/>
                    </a:cubicBezTo>
                    <a:cubicBezTo>
                      <a:pt x="164" y="516"/>
                      <a:pt x="177" y="504"/>
                      <a:pt x="179" y="488"/>
                    </a:cubicBezTo>
                    <a:cubicBezTo>
                      <a:pt x="184" y="423"/>
                      <a:pt x="184" y="423"/>
                      <a:pt x="184" y="423"/>
                    </a:cubicBezTo>
                    <a:cubicBezTo>
                      <a:pt x="186" y="407"/>
                      <a:pt x="174" y="393"/>
                      <a:pt x="158" y="392"/>
                    </a:cubicBezTo>
                    <a:cubicBezTo>
                      <a:pt x="38" y="381"/>
                      <a:pt x="38" y="381"/>
                      <a:pt x="38" y="381"/>
                    </a:cubicBezTo>
                    <a:cubicBezTo>
                      <a:pt x="23" y="380"/>
                      <a:pt x="9" y="392"/>
                      <a:pt x="7" y="407"/>
                    </a:cubicBezTo>
                    <a:cubicBezTo>
                      <a:pt x="2" y="473"/>
                      <a:pt x="2" y="473"/>
                      <a:pt x="2" y="473"/>
                    </a:cubicBezTo>
                    <a:cubicBezTo>
                      <a:pt x="0" y="489"/>
                      <a:pt x="12" y="503"/>
                      <a:pt x="28" y="504"/>
                    </a:cubicBezTo>
                    <a:close/>
                    <a:moveTo>
                      <a:pt x="157" y="669"/>
                    </a:moveTo>
                    <a:cubicBezTo>
                      <a:pt x="220" y="595"/>
                      <a:pt x="230" y="592"/>
                      <a:pt x="254" y="487"/>
                    </a:cubicBezTo>
                    <a:cubicBezTo>
                      <a:pt x="280" y="496"/>
                      <a:pt x="307" y="504"/>
                      <a:pt x="334" y="512"/>
                    </a:cubicBezTo>
                    <a:cubicBezTo>
                      <a:pt x="337" y="513"/>
                      <a:pt x="339" y="514"/>
                      <a:pt x="342" y="515"/>
                    </a:cubicBezTo>
                    <a:cubicBezTo>
                      <a:pt x="303" y="633"/>
                      <a:pt x="296" y="637"/>
                      <a:pt x="216" y="722"/>
                    </a:cubicBezTo>
                    <a:cubicBezTo>
                      <a:pt x="180" y="759"/>
                      <a:pt x="122" y="709"/>
                      <a:pt x="157" y="669"/>
                    </a:cubicBezTo>
                    <a:close/>
                    <a:moveTo>
                      <a:pt x="379" y="7"/>
                    </a:moveTo>
                    <a:cubicBezTo>
                      <a:pt x="413" y="15"/>
                      <a:pt x="434" y="49"/>
                      <a:pt x="426" y="84"/>
                    </a:cubicBezTo>
                    <a:cubicBezTo>
                      <a:pt x="419" y="120"/>
                      <a:pt x="383" y="157"/>
                      <a:pt x="349" y="150"/>
                    </a:cubicBezTo>
                    <a:cubicBezTo>
                      <a:pt x="315" y="143"/>
                      <a:pt x="297" y="94"/>
                      <a:pt x="304" y="59"/>
                    </a:cubicBezTo>
                    <a:cubicBezTo>
                      <a:pt x="312" y="23"/>
                      <a:pt x="345" y="0"/>
                      <a:pt x="379" y="7"/>
                    </a:cubicBezTo>
                    <a:close/>
                    <a:moveTo>
                      <a:pt x="371" y="183"/>
                    </a:moveTo>
                    <a:cubicBezTo>
                      <a:pt x="378" y="185"/>
                      <a:pt x="393" y="190"/>
                      <a:pt x="403" y="199"/>
                    </a:cubicBezTo>
                    <a:cubicBezTo>
                      <a:pt x="494" y="286"/>
                      <a:pt x="474" y="282"/>
                      <a:pt x="574" y="278"/>
                    </a:cubicBezTo>
                    <a:cubicBezTo>
                      <a:pt x="612" y="277"/>
                      <a:pt x="611" y="338"/>
                      <a:pt x="579" y="341"/>
                    </a:cubicBezTo>
                    <a:cubicBezTo>
                      <a:pt x="477" y="350"/>
                      <a:pt x="470" y="358"/>
                      <a:pt x="398" y="296"/>
                    </a:cubicBezTo>
                    <a:cubicBezTo>
                      <a:pt x="381" y="385"/>
                      <a:pt x="381" y="385"/>
                      <a:pt x="381" y="385"/>
                    </a:cubicBezTo>
                    <a:cubicBezTo>
                      <a:pt x="380" y="392"/>
                      <a:pt x="383" y="399"/>
                      <a:pt x="390" y="402"/>
                    </a:cubicBezTo>
                    <a:cubicBezTo>
                      <a:pt x="494" y="448"/>
                      <a:pt x="515" y="448"/>
                      <a:pt x="561" y="593"/>
                    </a:cubicBezTo>
                    <a:cubicBezTo>
                      <a:pt x="578" y="638"/>
                      <a:pt x="510" y="668"/>
                      <a:pt x="489" y="626"/>
                    </a:cubicBezTo>
                    <a:cubicBezTo>
                      <a:pt x="417" y="484"/>
                      <a:pt x="405" y="506"/>
                      <a:pt x="233" y="447"/>
                    </a:cubicBezTo>
                    <a:cubicBezTo>
                      <a:pt x="211" y="435"/>
                      <a:pt x="203" y="416"/>
                      <a:pt x="203" y="392"/>
                    </a:cubicBezTo>
                    <a:cubicBezTo>
                      <a:pt x="231" y="239"/>
                      <a:pt x="231" y="239"/>
                      <a:pt x="231" y="239"/>
                    </a:cubicBezTo>
                    <a:cubicBezTo>
                      <a:pt x="164" y="260"/>
                      <a:pt x="171" y="259"/>
                      <a:pt x="157" y="344"/>
                    </a:cubicBezTo>
                    <a:cubicBezTo>
                      <a:pt x="151" y="376"/>
                      <a:pt x="91" y="372"/>
                      <a:pt x="95" y="332"/>
                    </a:cubicBezTo>
                    <a:cubicBezTo>
                      <a:pt x="107" y="207"/>
                      <a:pt x="126" y="199"/>
                      <a:pt x="247" y="155"/>
                    </a:cubicBezTo>
                    <a:cubicBezTo>
                      <a:pt x="264" y="149"/>
                      <a:pt x="304" y="160"/>
                      <a:pt x="313" y="163"/>
                    </a:cubicBezTo>
                    <a:cubicBezTo>
                      <a:pt x="349" y="227"/>
                      <a:pt x="349" y="227"/>
                      <a:pt x="349" y="227"/>
                    </a:cubicBezTo>
                    <a:cubicBezTo>
                      <a:pt x="371" y="183"/>
                      <a:pt x="371" y="183"/>
                      <a:pt x="371" y="18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0" name="Content Placeholder 2"/>
          <p:cNvSpPr txBox="1"/>
          <p:nvPr/>
        </p:nvSpPr>
        <p:spPr>
          <a:xfrm>
            <a:off x="6819900" y="3634621"/>
            <a:ext cx="1975485" cy="243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9" action="ppaction://hlinksldjump"/>
              </a:rPr>
              <a:t>休学、复学及退学</a:t>
            </a:r>
            <a:endParaRPr lang="zh-CN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6319007" y="4006607"/>
            <a:ext cx="414516" cy="414516"/>
            <a:chOff x="4102125" y="4265651"/>
            <a:chExt cx="414516" cy="414516"/>
          </a:xfrm>
        </p:grpSpPr>
        <p:sp>
          <p:nvSpPr>
            <p:cNvPr id="57" name="椭圆 56"/>
            <p:cNvSpPr/>
            <p:nvPr/>
          </p:nvSpPr>
          <p:spPr>
            <a:xfrm>
              <a:off x="4102125" y="4265651"/>
              <a:ext cx="414516" cy="414516"/>
            </a:xfrm>
            <a:prstGeom prst="ellipse">
              <a:avLst/>
            </a:prstGeom>
            <a:solidFill>
              <a:schemeClr val="accent2"/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25400" dir="13500000">
                <a:srgbClr val="000000">
                  <a:alpha val="43137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58" name="组合 57"/>
            <p:cNvGrpSpPr/>
            <p:nvPr/>
          </p:nvGrpSpPr>
          <p:grpSpPr>
            <a:xfrm>
              <a:off x="4199233" y="4358783"/>
              <a:ext cx="238761" cy="198211"/>
              <a:chOff x="3132963" y="3140191"/>
              <a:chExt cx="645573" cy="535933"/>
            </a:xfrm>
            <a:solidFill>
              <a:schemeClr val="bg1"/>
            </a:solidFill>
          </p:grpSpPr>
          <p:sp>
            <p:nvSpPr>
              <p:cNvPr id="59" name="Freeform 226"/>
              <p:cNvSpPr/>
              <p:nvPr/>
            </p:nvSpPr>
            <p:spPr bwMode="auto">
              <a:xfrm>
                <a:off x="3421629" y="3217854"/>
                <a:ext cx="356907" cy="392027"/>
              </a:xfrm>
              <a:custGeom>
                <a:avLst/>
                <a:gdLst>
                  <a:gd name="T0" fmla="*/ 0 w 529"/>
                  <a:gd name="T1" fmla="*/ 0 h 581"/>
                  <a:gd name="T2" fmla="*/ 2 w 529"/>
                  <a:gd name="T3" fmla="*/ 11 h 581"/>
                  <a:gd name="T4" fmla="*/ 25 w 529"/>
                  <a:gd name="T5" fmla="*/ 56 h 581"/>
                  <a:gd name="T6" fmla="*/ 473 w 529"/>
                  <a:gd name="T7" fmla="*/ 56 h 581"/>
                  <a:gd name="T8" fmla="*/ 473 w 529"/>
                  <a:gd name="T9" fmla="*/ 525 h 581"/>
                  <a:gd name="T10" fmla="*/ 127 w 529"/>
                  <a:gd name="T11" fmla="*/ 525 h 581"/>
                  <a:gd name="T12" fmla="*/ 127 w 529"/>
                  <a:gd name="T13" fmla="*/ 581 h 581"/>
                  <a:gd name="T14" fmla="*/ 529 w 529"/>
                  <a:gd name="T15" fmla="*/ 581 h 581"/>
                  <a:gd name="T16" fmla="*/ 529 w 529"/>
                  <a:gd name="T17" fmla="*/ 0 h 581"/>
                  <a:gd name="T18" fmla="*/ 0 w 529"/>
                  <a:gd name="T19" fmla="*/ 0 h 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9" h="581">
                    <a:moveTo>
                      <a:pt x="0" y="0"/>
                    </a:moveTo>
                    <a:cubicBezTo>
                      <a:pt x="1" y="4"/>
                      <a:pt x="2" y="7"/>
                      <a:pt x="2" y="11"/>
                    </a:cubicBezTo>
                    <a:cubicBezTo>
                      <a:pt x="14" y="22"/>
                      <a:pt x="22" y="38"/>
                      <a:pt x="25" y="56"/>
                    </a:cubicBezTo>
                    <a:cubicBezTo>
                      <a:pt x="473" y="56"/>
                      <a:pt x="473" y="56"/>
                      <a:pt x="473" y="56"/>
                    </a:cubicBezTo>
                    <a:cubicBezTo>
                      <a:pt x="473" y="525"/>
                      <a:pt x="473" y="525"/>
                      <a:pt x="473" y="525"/>
                    </a:cubicBezTo>
                    <a:cubicBezTo>
                      <a:pt x="127" y="525"/>
                      <a:pt x="127" y="525"/>
                      <a:pt x="127" y="525"/>
                    </a:cubicBezTo>
                    <a:cubicBezTo>
                      <a:pt x="127" y="581"/>
                      <a:pt x="127" y="581"/>
                      <a:pt x="127" y="581"/>
                    </a:cubicBezTo>
                    <a:cubicBezTo>
                      <a:pt x="529" y="581"/>
                      <a:pt x="529" y="581"/>
                      <a:pt x="529" y="581"/>
                    </a:cubicBezTo>
                    <a:cubicBezTo>
                      <a:pt x="529" y="0"/>
                      <a:pt x="529" y="0"/>
                      <a:pt x="52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Freeform 227"/>
              <p:cNvSpPr/>
              <p:nvPr/>
            </p:nvSpPr>
            <p:spPr bwMode="auto">
              <a:xfrm>
                <a:off x="3198348" y="3140191"/>
                <a:ext cx="224709" cy="247551"/>
              </a:xfrm>
              <a:custGeom>
                <a:avLst/>
                <a:gdLst>
                  <a:gd name="T0" fmla="*/ 45 w 333"/>
                  <a:gd name="T1" fmla="*/ 243 h 367"/>
                  <a:gd name="T2" fmla="*/ 170 w 333"/>
                  <a:gd name="T3" fmla="*/ 367 h 367"/>
                  <a:gd name="T4" fmla="*/ 289 w 333"/>
                  <a:gd name="T5" fmla="*/ 243 h 367"/>
                  <a:gd name="T6" fmla="*/ 326 w 333"/>
                  <a:gd name="T7" fmla="*/ 203 h 367"/>
                  <a:gd name="T8" fmla="*/ 306 w 333"/>
                  <a:gd name="T9" fmla="*/ 142 h 367"/>
                  <a:gd name="T10" fmla="*/ 166 w 333"/>
                  <a:gd name="T11" fmla="*/ 0 h 367"/>
                  <a:gd name="T12" fmla="*/ 26 w 333"/>
                  <a:gd name="T13" fmla="*/ 142 h 367"/>
                  <a:gd name="T14" fmla="*/ 7 w 333"/>
                  <a:gd name="T15" fmla="*/ 203 h 367"/>
                  <a:gd name="T16" fmla="*/ 45 w 333"/>
                  <a:gd name="T17" fmla="*/ 243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3" h="367">
                    <a:moveTo>
                      <a:pt x="45" y="243"/>
                    </a:moveTo>
                    <a:cubicBezTo>
                      <a:pt x="71" y="308"/>
                      <a:pt x="118" y="367"/>
                      <a:pt x="170" y="367"/>
                    </a:cubicBezTo>
                    <a:cubicBezTo>
                      <a:pt x="222" y="367"/>
                      <a:pt x="266" y="308"/>
                      <a:pt x="289" y="243"/>
                    </a:cubicBezTo>
                    <a:cubicBezTo>
                      <a:pt x="305" y="242"/>
                      <a:pt x="320" y="226"/>
                      <a:pt x="326" y="203"/>
                    </a:cubicBezTo>
                    <a:cubicBezTo>
                      <a:pt x="333" y="176"/>
                      <a:pt x="324" y="149"/>
                      <a:pt x="306" y="142"/>
                    </a:cubicBezTo>
                    <a:cubicBezTo>
                      <a:pt x="302" y="63"/>
                      <a:pt x="241" y="0"/>
                      <a:pt x="166" y="0"/>
                    </a:cubicBezTo>
                    <a:cubicBezTo>
                      <a:pt x="92" y="0"/>
                      <a:pt x="31" y="63"/>
                      <a:pt x="26" y="142"/>
                    </a:cubicBezTo>
                    <a:cubicBezTo>
                      <a:pt x="9" y="149"/>
                      <a:pt x="0" y="176"/>
                      <a:pt x="7" y="203"/>
                    </a:cubicBezTo>
                    <a:cubicBezTo>
                      <a:pt x="13" y="227"/>
                      <a:pt x="29" y="243"/>
                      <a:pt x="45" y="2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Freeform 228"/>
              <p:cNvSpPr/>
              <p:nvPr/>
            </p:nvSpPr>
            <p:spPr bwMode="auto">
              <a:xfrm>
                <a:off x="3481875" y="3306367"/>
                <a:ext cx="233275" cy="180738"/>
              </a:xfrm>
              <a:custGeom>
                <a:avLst/>
                <a:gdLst>
                  <a:gd name="T0" fmla="*/ 41 w 346"/>
                  <a:gd name="T1" fmla="*/ 111 h 268"/>
                  <a:gd name="T2" fmla="*/ 0 w 346"/>
                  <a:gd name="T3" fmla="*/ 151 h 268"/>
                  <a:gd name="T4" fmla="*/ 90 w 346"/>
                  <a:gd name="T5" fmla="*/ 268 h 268"/>
                  <a:gd name="T6" fmla="*/ 254 w 346"/>
                  <a:gd name="T7" fmla="*/ 125 h 268"/>
                  <a:gd name="T8" fmla="*/ 284 w 346"/>
                  <a:gd name="T9" fmla="*/ 158 h 268"/>
                  <a:gd name="T10" fmla="*/ 346 w 346"/>
                  <a:gd name="T11" fmla="*/ 0 h 268"/>
                  <a:gd name="T12" fmla="*/ 184 w 346"/>
                  <a:gd name="T13" fmla="*/ 50 h 268"/>
                  <a:gd name="T14" fmla="*/ 218 w 346"/>
                  <a:gd name="T15" fmla="*/ 87 h 268"/>
                  <a:gd name="T16" fmla="*/ 99 w 346"/>
                  <a:gd name="T17" fmla="*/ 190 h 268"/>
                  <a:gd name="T18" fmla="*/ 41 w 346"/>
                  <a:gd name="T19" fmla="*/ 111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6" h="268">
                    <a:moveTo>
                      <a:pt x="41" y="11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12" y="165"/>
                      <a:pt x="90" y="268"/>
                      <a:pt x="90" y="268"/>
                    </a:cubicBezTo>
                    <a:cubicBezTo>
                      <a:pt x="254" y="125"/>
                      <a:pt x="254" y="125"/>
                      <a:pt x="254" y="125"/>
                    </a:cubicBezTo>
                    <a:cubicBezTo>
                      <a:pt x="284" y="158"/>
                      <a:pt x="284" y="158"/>
                      <a:pt x="284" y="158"/>
                    </a:cubicBezTo>
                    <a:cubicBezTo>
                      <a:pt x="346" y="0"/>
                      <a:pt x="346" y="0"/>
                      <a:pt x="346" y="0"/>
                    </a:cubicBezTo>
                    <a:cubicBezTo>
                      <a:pt x="184" y="50"/>
                      <a:pt x="184" y="50"/>
                      <a:pt x="184" y="50"/>
                    </a:cubicBezTo>
                    <a:cubicBezTo>
                      <a:pt x="218" y="87"/>
                      <a:pt x="218" y="87"/>
                      <a:pt x="218" y="87"/>
                    </a:cubicBezTo>
                    <a:cubicBezTo>
                      <a:pt x="99" y="190"/>
                      <a:pt x="99" y="190"/>
                      <a:pt x="99" y="190"/>
                    </a:cubicBezTo>
                    <a:lnTo>
                      <a:pt x="41" y="1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Freeform 229"/>
              <p:cNvSpPr/>
              <p:nvPr/>
            </p:nvSpPr>
            <p:spPr bwMode="auto">
              <a:xfrm>
                <a:off x="3132963" y="3377178"/>
                <a:ext cx="355480" cy="298946"/>
              </a:xfrm>
              <a:custGeom>
                <a:avLst/>
                <a:gdLst>
                  <a:gd name="T0" fmla="*/ 407 w 527"/>
                  <a:gd name="T1" fmla="*/ 0 h 443"/>
                  <a:gd name="T2" fmla="*/ 294 w 527"/>
                  <a:gd name="T3" fmla="*/ 190 h 443"/>
                  <a:gd name="T4" fmla="*/ 280 w 527"/>
                  <a:gd name="T5" fmla="*/ 105 h 443"/>
                  <a:gd name="T6" fmla="*/ 295 w 527"/>
                  <a:gd name="T7" fmla="*/ 77 h 443"/>
                  <a:gd name="T8" fmla="*/ 263 w 527"/>
                  <a:gd name="T9" fmla="*/ 44 h 443"/>
                  <a:gd name="T10" fmla="*/ 230 w 527"/>
                  <a:gd name="T11" fmla="*/ 77 h 443"/>
                  <a:gd name="T12" fmla="*/ 246 w 527"/>
                  <a:gd name="T13" fmla="*/ 105 h 443"/>
                  <a:gd name="T14" fmla="*/ 232 w 527"/>
                  <a:gd name="T15" fmla="*/ 189 h 443"/>
                  <a:gd name="T16" fmla="*/ 120 w 527"/>
                  <a:gd name="T17" fmla="*/ 0 h 443"/>
                  <a:gd name="T18" fmla="*/ 2 w 527"/>
                  <a:gd name="T19" fmla="*/ 125 h 443"/>
                  <a:gd name="T20" fmla="*/ 0 w 527"/>
                  <a:gd name="T21" fmla="*/ 125 h 443"/>
                  <a:gd name="T22" fmla="*/ 0 w 527"/>
                  <a:gd name="T23" fmla="*/ 402 h 443"/>
                  <a:gd name="T24" fmla="*/ 1 w 527"/>
                  <a:gd name="T25" fmla="*/ 402 h 443"/>
                  <a:gd name="T26" fmla="*/ 263 w 527"/>
                  <a:gd name="T27" fmla="*/ 443 h 443"/>
                  <a:gd name="T28" fmla="*/ 526 w 527"/>
                  <a:gd name="T29" fmla="*/ 402 h 443"/>
                  <a:gd name="T30" fmla="*/ 527 w 527"/>
                  <a:gd name="T31" fmla="*/ 402 h 443"/>
                  <a:gd name="T32" fmla="*/ 527 w 527"/>
                  <a:gd name="T33" fmla="*/ 125 h 443"/>
                  <a:gd name="T34" fmla="*/ 525 w 527"/>
                  <a:gd name="T35" fmla="*/ 125 h 443"/>
                  <a:gd name="T36" fmla="*/ 407 w 527"/>
                  <a:gd name="T37" fmla="*/ 0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7" h="443">
                    <a:moveTo>
                      <a:pt x="407" y="0"/>
                    </a:moveTo>
                    <a:cubicBezTo>
                      <a:pt x="294" y="190"/>
                      <a:pt x="294" y="190"/>
                      <a:pt x="294" y="190"/>
                    </a:cubicBezTo>
                    <a:cubicBezTo>
                      <a:pt x="280" y="105"/>
                      <a:pt x="280" y="105"/>
                      <a:pt x="280" y="105"/>
                    </a:cubicBezTo>
                    <a:cubicBezTo>
                      <a:pt x="289" y="99"/>
                      <a:pt x="295" y="89"/>
                      <a:pt x="295" y="77"/>
                    </a:cubicBezTo>
                    <a:cubicBezTo>
                      <a:pt x="295" y="59"/>
                      <a:pt x="281" y="44"/>
                      <a:pt x="263" y="44"/>
                    </a:cubicBezTo>
                    <a:cubicBezTo>
                      <a:pt x="245" y="44"/>
                      <a:pt x="230" y="59"/>
                      <a:pt x="230" y="77"/>
                    </a:cubicBezTo>
                    <a:cubicBezTo>
                      <a:pt x="230" y="89"/>
                      <a:pt x="237" y="99"/>
                      <a:pt x="246" y="105"/>
                    </a:cubicBezTo>
                    <a:cubicBezTo>
                      <a:pt x="232" y="189"/>
                      <a:pt x="232" y="189"/>
                      <a:pt x="232" y="189"/>
                    </a:cubicBezTo>
                    <a:cubicBezTo>
                      <a:pt x="120" y="0"/>
                      <a:pt x="120" y="0"/>
                      <a:pt x="120" y="0"/>
                    </a:cubicBezTo>
                    <a:cubicBezTo>
                      <a:pt x="56" y="27"/>
                      <a:pt x="12" y="72"/>
                      <a:pt x="2" y="125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0" y="402"/>
                      <a:pt x="0" y="402"/>
                      <a:pt x="0" y="402"/>
                    </a:cubicBezTo>
                    <a:cubicBezTo>
                      <a:pt x="1" y="402"/>
                      <a:pt x="1" y="402"/>
                      <a:pt x="1" y="402"/>
                    </a:cubicBezTo>
                    <a:cubicBezTo>
                      <a:pt x="14" y="425"/>
                      <a:pt x="126" y="443"/>
                      <a:pt x="263" y="443"/>
                    </a:cubicBezTo>
                    <a:cubicBezTo>
                      <a:pt x="401" y="443"/>
                      <a:pt x="513" y="425"/>
                      <a:pt x="526" y="402"/>
                    </a:cubicBezTo>
                    <a:cubicBezTo>
                      <a:pt x="527" y="402"/>
                      <a:pt x="527" y="402"/>
                      <a:pt x="527" y="402"/>
                    </a:cubicBezTo>
                    <a:cubicBezTo>
                      <a:pt x="527" y="125"/>
                      <a:pt x="527" y="125"/>
                      <a:pt x="527" y="125"/>
                    </a:cubicBezTo>
                    <a:cubicBezTo>
                      <a:pt x="525" y="125"/>
                      <a:pt x="525" y="125"/>
                      <a:pt x="525" y="125"/>
                    </a:cubicBezTo>
                    <a:cubicBezTo>
                      <a:pt x="515" y="72"/>
                      <a:pt x="471" y="27"/>
                      <a:pt x="40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Freeform 230"/>
              <p:cNvSpPr/>
              <p:nvPr/>
            </p:nvSpPr>
            <p:spPr bwMode="auto">
              <a:xfrm>
                <a:off x="3598655" y="3487105"/>
                <a:ext cx="54536" cy="68241"/>
              </a:xfrm>
              <a:custGeom>
                <a:avLst/>
                <a:gdLst>
                  <a:gd name="T0" fmla="*/ 0 w 81"/>
                  <a:gd name="T1" fmla="*/ 0 h 101"/>
                  <a:gd name="T2" fmla="*/ 0 w 81"/>
                  <a:gd name="T3" fmla="*/ 55 h 101"/>
                  <a:gd name="T4" fmla="*/ 40 w 81"/>
                  <a:gd name="T5" fmla="*/ 101 h 101"/>
                  <a:gd name="T6" fmla="*/ 81 w 81"/>
                  <a:gd name="T7" fmla="*/ 56 h 101"/>
                  <a:gd name="T8" fmla="*/ 81 w 81"/>
                  <a:gd name="T9" fmla="*/ 0 h 101"/>
                  <a:gd name="T10" fmla="*/ 59 w 81"/>
                  <a:gd name="T11" fmla="*/ 0 h 101"/>
                  <a:gd name="T12" fmla="*/ 59 w 81"/>
                  <a:gd name="T13" fmla="*/ 57 h 101"/>
                  <a:gd name="T14" fmla="*/ 40 w 81"/>
                  <a:gd name="T15" fmla="*/ 83 h 101"/>
                  <a:gd name="T16" fmla="*/ 22 w 81"/>
                  <a:gd name="T17" fmla="*/ 57 h 101"/>
                  <a:gd name="T18" fmla="*/ 22 w 81"/>
                  <a:gd name="T19" fmla="*/ 0 h 101"/>
                  <a:gd name="T20" fmla="*/ 0 w 81"/>
                  <a:gd name="T21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101">
                    <a:moveTo>
                      <a:pt x="0" y="0"/>
                    </a:moveTo>
                    <a:cubicBezTo>
                      <a:pt x="0" y="55"/>
                      <a:pt x="0" y="55"/>
                      <a:pt x="0" y="55"/>
                    </a:cubicBezTo>
                    <a:cubicBezTo>
                      <a:pt x="0" y="87"/>
                      <a:pt x="15" y="101"/>
                      <a:pt x="40" y="101"/>
                    </a:cubicBezTo>
                    <a:cubicBezTo>
                      <a:pt x="65" y="101"/>
                      <a:pt x="81" y="86"/>
                      <a:pt x="81" y="56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57"/>
                      <a:pt x="59" y="57"/>
                      <a:pt x="59" y="57"/>
                    </a:cubicBezTo>
                    <a:cubicBezTo>
                      <a:pt x="59" y="75"/>
                      <a:pt x="52" y="83"/>
                      <a:pt x="40" y="83"/>
                    </a:cubicBezTo>
                    <a:cubicBezTo>
                      <a:pt x="29" y="83"/>
                      <a:pt x="22" y="74"/>
                      <a:pt x="22" y="57"/>
                    </a:cubicBezTo>
                    <a:cubicBezTo>
                      <a:pt x="22" y="0"/>
                      <a:pt x="22" y="0"/>
                      <a:pt x="2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Freeform 231"/>
              <p:cNvSpPr>
                <a:spLocks noEditPoints="1"/>
              </p:cNvSpPr>
              <p:nvPr/>
            </p:nvSpPr>
            <p:spPr bwMode="auto">
              <a:xfrm>
                <a:off x="3666040" y="3486534"/>
                <a:ext cx="47968" cy="67384"/>
              </a:xfrm>
              <a:custGeom>
                <a:avLst/>
                <a:gdLst>
                  <a:gd name="T0" fmla="*/ 31 w 71"/>
                  <a:gd name="T1" fmla="*/ 0 h 100"/>
                  <a:gd name="T2" fmla="*/ 0 w 71"/>
                  <a:gd name="T3" fmla="*/ 2 h 100"/>
                  <a:gd name="T4" fmla="*/ 0 w 71"/>
                  <a:gd name="T5" fmla="*/ 100 h 100"/>
                  <a:gd name="T6" fmla="*/ 23 w 71"/>
                  <a:gd name="T7" fmla="*/ 100 h 100"/>
                  <a:gd name="T8" fmla="*/ 23 w 71"/>
                  <a:gd name="T9" fmla="*/ 65 h 100"/>
                  <a:gd name="T10" fmla="*/ 30 w 71"/>
                  <a:gd name="T11" fmla="*/ 65 h 100"/>
                  <a:gd name="T12" fmla="*/ 62 w 71"/>
                  <a:gd name="T13" fmla="*/ 55 h 100"/>
                  <a:gd name="T14" fmla="*/ 71 w 71"/>
                  <a:gd name="T15" fmla="*/ 31 h 100"/>
                  <a:gd name="T16" fmla="*/ 61 w 71"/>
                  <a:gd name="T17" fmla="*/ 8 h 100"/>
                  <a:gd name="T18" fmla="*/ 31 w 71"/>
                  <a:gd name="T19" fmla="*/ 0 h 100"/>
                  <a:gd name="T20" fmla="*/ 30 w 71"/>
                  <a:gd name="T21" fmla="*/ 48 h 100"/>
                  <a:gd name="T22" fmla="*/ 23 w 71"/>
                  <a:gd name="T23" fmla="*/ 47 h 100"/>
                  <a:gd name="T24" fmla="*/ 23 w 71"/>
                  <a:gd name="T25" fmla="*/ 18 h 100"/>
                  <a:gd name="T26" fmla="*/ 32 w 71"/>
                  <a:gd name="T27" fmla="*/ 17 h 100"/>
                  <a:gd name="T28" fmla="*/ 49 w 71"/>
                  <a:gd name="T29" fmla="*/ 32 h 100"/>
                  <a:gd name="T30" fmla="*/ 30 w 71"/>
                  <a:gd name="T31" fmla="*/ 4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1" h="100">
                    <a:moveTo>
                      <a:pt x="31" y="0"/>
                    </a:moveTo>
                    <a:cubicBezTo>
                      <a:pt x="17" y="0"/>
                      <a:pt x="7" y="1"/>
                      <a:pt x="0" y="2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23" y="100"/>
                      <a:pt x="23" y="100"/>
                      <a:pt x="23" y="100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25" y="65"/>
                      <a:pt x="27" y="65"/>
                      <a:pt x="30" y="65"/>
                    </a:cubicBezTo>
                    <a:cubicBezTo>
                      <a:pt x="43" y="65"/>
                      <a:pt x="55" y="62"/>
                      <a:pt x="62" y="55"/>
                    </a:cubicBezTo>
                    <a:cubicBezTo>
                      <a:pt x="68" y="49"/>
                      <a:pt x="71" y="41"/>
                      <a:pt x="71" y="31"/>
                    </a:cubicBezTo>
                    <a:cubicBezTo>
                      <a:pt x="71" y="22"/>
                      <a:pt x="67" y="13"/>
                      <a:pt x="61" y="8"/>
                    </a:cubicBezTo>
                    <a:cubicBezTo>
                      <a:pt x="54" y="3"/>
                      <a:pt x="44" y="0"/>
                      <a:pt x="31" y="0"/>
                    </a:cubicBezTo>
                    <a:close/>
                    <a:moveTo>
                      <a:pt x="30" y="48"/>
                    </a:moveTo>
                    <a:cubicBezTo>
                      <a:pt x="27" y="48"/>
                      <a:pt x="24" y="48"/>
                      <a:pt x="23" y="47"/>
                    </a:cubicBezTo>
                    <a:cubicBezTo>
                      <a:pt x="23" y="18"/>
                      <a:pt x="23" y="18"/>
                      <a:pt x="23" y="18"/>
                    </a:cubicBezTo>
                    <a:cubicBezTo>
                      <a:pt x="24" y="18"/>
                      <a:pt x="27" y="17"/>
                      <a:pt x="32" y="17"/>
                    </a:cubicBezTo>
                    <a:cubicBezTo>
                      <a:pt x="43" y="17"/>
                      <a:pt x="49" y="23"/>
                      <a:pt x="49" y="32"/>
                    </a:cubicBezTo>
                    <a:cubicBezTo>
                      <a:pt x="49" y="42"/>
                      <a:pt x="42" y="48"/>
                      <a:pt x="3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65" name="Content Placeholder 2"/>
          <p:cNvSpPr txBox="1"/>
          <p:nvPr/>
        </p:nvSpPr>
        <p:spPr>
          <a:xfrm>
            <a:off x="6819900" y="4079121"/>
            <a:ext cx="1975485" cy="243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 action="ppaction://hlinksldjump"/>
              </a:rPr>
              <a:t>毕业与结业</a:t>
            </a:r>
            <a:endParaRPr lang="en-US" altLang="zh-CN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6300192" y="4515966"/>
            <a:ext cx="414516" cy="414516"/>
            <a:chOff x="4626437" y="4265651"/>
            <a:chExt cx="414516" cy="414516"/>
          </a:xfrm>
        </p:grpSpPr>
        <p:sp>
          <p:nvSpPr>
            <p:cNvPr id="67" name="椭圆 66"/>
            <p:cNvSpPr/>
            <p:nvPr/>
          </p:nvSpPr>
          <p:spPr>
            <a:xfrm>
              <a:off x="4626437" y="4265651"/>
              <a:ext cx="414516" cy="414516"/>
            </a:xfrm>
            <a:prstGeom prst="ellipse">
              <a:avLst/>
            </a:prstGeom>
            <a:solidFill>
              <a:schemeClr val="accent3"/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25400" dir="13500000">
                <a:srgbClr val="000000">
                  <a:alpha val="43137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68" name="组合 67"/>
            <p:cNvGrpSpPr/>
            <p:nvPr/>
          </p:nvGrpSpPr>
          <p:grpSpPr>
            <a:xfrm>
              <a:off x="4710891" y="4356960"/>
              <a:ext cx="232896" cy="199705"/>
              <a:chOff x="3546346" y="2339026"/>
              <a:chExt cx="897787" cy="769842"/>
            </a:xfrm>
            <a:solidFill>
              <a:schemeClr val="bg1"/>
            </a:solidFill>
          </p:grpSpPr>
          <p:sp>
            <p:nvSpPr>
              <p:cNvPr id="69" name="Rectangle 227"/>
              <p:cNvSpPr>
                <a:spLocks noChangeArrowheads="1"/>
              </p:cNvSpPr>
              <p:nvPr/>
            </p:nvSpPr>
            <p:spPr bwMode="auto">
              <a:xfrm>
                <a:off x="3561526" y="3077423"/>
                <a:ext cx="882607" cy="3144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0" name="Freeform 228"/>
              <p:cNvSpPr/>
              <p:nvPr/>
            </p:nvSpPr>
            <p:spPr bwMode="auto">
              <a:xfrm>
                <a:off x="3617909" y="2844302"/>
                <a:ext cx="125777" cy="210351"/>
              </a:xfrm>
              <a:custGeom>
                <a:avLst/>
                <a:gdLst>
                  <a:gd name="T0" fmla="*/ 6 w 49"/>
                  <a:gd name="T1" fmla="*/ 82 h 82"/>
                  <a:gd name="T2" fmla="*/ 43 w 49"/>
                  <a:gd name="T3" fmla="*/ 82 h 82"/>
                  <a:gd name="T4" fmla="*/ 49 w 49"/>
                  <a:gd name="T5" fmla="*/ 76 h 82"/>
                  <a:gd name="T6" fmla="*/ 49 w 49"/>
                  <a:gd name="T7" fmla="*/ 0 h 82"/>
                  <a:gd name="T8" fmla="*/ 0 w 49"/>
                  <a:gd name="T9" fmla="*/ 49 h 82"/>
                  <a:gd name="T10" fmla="*/ 0 w 49"/>
                  <a:gd name="T11" fmla="*/ 76 h 82"/>
                  <a:gd name="T12" fmla="*/ 6 w 49"/>
                  <a:gd name="T13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82">
                    <a:moveTo>
                      <a:pt x="6" y="82"/>
                    </a:moveTo>
                    <a:cubicBezTo>
                      <a:pt x="43" y="82"/>
                      <a:pt x="43" y="82"/>
                      <a:pt x="43" y="82"/>
                    </a:cubicBezTo>
                    <a:cubicBezTo>
                      <a:pt x="46" y="82"/>
                      <a:pt x="49" y="79"/>
                      <a:pt x="49" y="76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9"/>
                      <a:pt x="3" y="82"/>
                      <a:pt x="6" y="8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1" name="Freeform 229"/>
              <p:cNvSpPr/>
              <p:nvPr/>
            </p:nvSpPr>
            <p:spPr bwMode="auto">
              <a:xfrm>
                <a:off x="3779467" y="2682744"/>
                <a:ext cx="122524" cy="371910"/>
              </a:xfrm>
              <a:custGeom>
                <a:avLst/>
                <a:gdLst>
                  <a:gd name="T0" fmla="*/ 5 w 48"/>
                  <a:gd name="T1" fmla="*/ 145 h 145"/>
                  <a:gd name="T2" fmla="*/ 43 w 48"/>
                  <a:gd name="T3" fmla="*/ 145 h 145"/>
                  <a:gd name="T4" fmla="*/ 48 w 48"/>
                  <a:gd name="T5" fmla="*/ 139 h 145"/>
                  <a:gd name="T6" fmla="*/ 48 w 48"/>
                  <a:gd name="T7" fmla="*/ 0 h 145"/>
                  <a:gd name="T8" fmla="*/ 0 w 48"/>
                  <a:gd name="T9" fmla="*/ 49 h 145"/>
                  <a:gd name="T10" fmla="*/ 0 w 48"/>
                  <a:gd name="T11" fmla="*/ 139 h 145"/>
                  <a:gd name="T12" fmla="*/ 5 w 48"/>
                  <a:gd name="T13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45">
                    <a:moveTo>
                      <a:pt x="5" y="145"/>
                    </a:moveTo>
                    <a:cubicBezTo>
                      <a:pt x="43" y="145"/>
                      <a:pt x="43" y="145"/>
                      <a:pt x="43" y="145"/>
                    </a:cubicBezTo>
                    <a:cubicBezTo>
                      <a:pt x="46" y="145"/>
                      <a:pt x="48" y="142"/>
                      <a:pt x="48" y="139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139"/>
                      <a:pt x="0" y="139"/>
                      <a:pt x="0" y="139"/>
                    </a:cubicBezTo>
                    <a:cubicBezTo>
                      <a:pt x="0" y="142"/>
                      <a:pt x="2" y="145"/>
                      <a:pt x="5" y="1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2" name="Freeform 230"/>
              <p:cNvSpPr/>
              <p:nvPr/>
            </p:nvSpPr>
            <p:spPr bwMode="auto">
              <a:xfrm>
                <a:off x="3938857" y="2713104"/>
                <a:ext cx="124693" cy="341550"/>
              </a:xfrm>
              <a:custGeom>
                <a:avLst/>
                <a:gdLst>
                  <a:gd name="T0" fmla="*/ 22 w 49"/>
                  <a:gd name="T1" fmla="*/ 22 h 133"/>
                  <a:gd name="T2" fmla="*/ 0 w 49"/>
                  <a:gd name="T3" fmla="*/ 0 h 133"/>
                  <a:gd name="T4" fmla="*/ 0 w 49"/>
                  <a:gd name="T5" fmla="*/ 127 h 133"/>
                  <a:gd name="T6" fmla="*/ 6 w 49"/>
                  <a:gd name="T7" fmla="*/ 133 h 133"/>
                  <a:gd name="T8" fmla="*/ 43 w 49"/>
                  <a:gd name="T9" fmla="*/ 133 h 133"/>
                  <a:gd name="T10" fmla="*/ 49 w 49"/>
                  <a:gd name="T11" fmla="*/ 127 h 133"/>
                  <a:gd name="T12" fmla="*/ 49 w 49"/>
                  <a:gd name="T13" fmla="*/ 26 h 133"/>
                  <a:gd name="T14" fmla="*/ 38 w 49"/>
                  <a:gd name="T15" fmla="*/ 29 h 133"/>
                  <a:gd name="T16" fmla="*/ 22 w 49"/>
                  <a:gd name="T17" fmla="*/ 22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" h="133">
                    <a:moveTo>
                      <a:pt x="22" y="2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7"/>
                      <a:pt x="0" y="127"/>
                      <a:pt x="0" y="127"/>
                    </a:cubicBezTo>
                    <a:cubicBezTo>
                      <a:pt x="0" y="130"/>
                      <a:pt x="3" y="133"/>
                      <a:pt x="6" y="133"/>
                    </a:cubicBezTo>
                    <a:cubicBezTo>
                      <a:pt x="43" y="133"/>
                      <a:pt x="43" y="133"/>
                      <a:pt x="43" y="133"/>
                    </a:cubicBezTo>
                    <a:cubicBezTo>
                      <a:pt x="46" y="133"/>
                      <a:pt x="49" y="130"/>
                      <a:pt x="49" y="127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6" y="28"/>
                      <a:pt x="42" y="29"/>
                      <a:pt x="38" y="29"/>
                    </a:cubicBezTo>
                    <a:cubicBezTo>
                      <a:pt x="32" y="29"/>
                      <a:pt x="27" y="26"/>
                      <a:pt x="22" y="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3" name="Freeform 231"/>
              <p:cNvSpPr/>
              <p:nvPr/>
            </p:nvSpPr>
            <p:spPr bwMode="auto">
              <a:xfrm>
                <a:off x="4100415" y="2624193"/>
                <a:ext cx="122524" cy="430461"/>
              </a:xfrm>
              <a:custGeom>
                <a:avLst/>
                <a:gdLst>
                  <a:gd name="T0" fmla="*/ 5 w 48"/>
                  <a:gd name="T1" fmla="*/ 168 h 168"/>
                  <a:gd name="T2" fmla="*/ 43 w 48"/>
                  <a:gd name="T3" fmla="*/ 168 h 168"/>
                  <a:gd name="T4" fmla="*/ 48 w 48"/>
                  <a:gd name="T5" fmla="*/ 162 h 168"/>
                  <a:gd name="T6" fmla="*/ 48 w 48"/>
                  <a:gd name="T7" fmla="*/ 0 h 168"/>
                  <a:gd name="T8" fmla="*/ 0 w 48"/>
                  <a:gd name="T9" fmla="*/ 48 h 168"/>
                  <a:gd name="T10" fmla="*/ 0 w 48"/>
                  <a:gd name="T11" fmla="*/ 162 h 168"/>
                  <a:gd name="T12" fmla="*/ 5 w 48"/>
                  <a:gd name="T1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68">
                    <a:moveTo>
                      <a:pt x="5" y="168"/>
                    </a:moveTo>
                    <a:cubicBezTo>
                      <a:pt x="43" y="168"/>
                      <a:pt x="43" y="168"/>
                      <a:pt x="43" y="168"/>
                    </a:cubicBezTo>
                    <a:cubicBezTo>
                      <a:pt x="46" y="168"/>
                      <a:pt x="48" y="165"/>
                      <a:pt x="48" y="162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162"/>
                      <a:pt x="0" y="162"/>
                      <a:pt x="0" y="162"/>
                    </a:cubicBezTo>
                    <a:cubicBezTo>
                      <a:pt x="0" y="165"/>
                      <a:pt x="2" y="168"/>
                      <a:pt x="5" y="16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" name="Freeform 232"/>
              <p:cNvSpPr/>
              <p:nvPr/>
            </p:nvSpPr>
            <p:spPr bwMode="auto">
              <a:xfrm>
                <a:off x="4258721" y="2513596"/>
                <a:ext cx="125777" cy="541058"/>
              </a:xfrm>
              <a:custGeom>
                <a:avLst/>
                <a:gdLst>
                  <a:gd name="T0" fmla="*/ 29 w 49"/>
                  <a:gd name="T1" fmla="*/ 0 h 211"/>
                  <a:gd name="T2" fmla="*/ 0 w 49"/>
                  <a:gd name="T3" fmla="*/ 29 h 211"/>
                  <a:gd name="T4" fmla="*/ 0 w 49"/>
                  <a:gd name="T5" fmla="*/ 205 h 211"/>
                  <a:gd name="T6" fmla="*/ 6 w 49"/>
                  <a:gd name="T7" fmla="*/ 211 h 211"/>
                  <a:gd name="T8" fmla="*/ 43 w 49"/>
                  <a:gd name="T9" fmla="*/ 211 h 211"/>
                  <a:gd name="T10" fmla="*/ 49 w 49"/>
                  <a:gd name="T11" fmla="*/ 205 h 211"/>
                  <a:gd name="T12" fmla="*/ 49 w 49"/>
                  <a:gd name="T13" fmla="*/ 22 h 211"/>
                  <a:gd name="T14" fmla="*/ 29 w 49"/>
                  <a:gd name="T15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211">
                    <a:moveTo>
                      <a:pt x="29" y="0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05"/>
                      <a:pt x="0" y="205"/>
                      <a:pt x="0" y="205"/>
                    </a:cubicBezTo>
                    <a:cubicBezTo>
                      <a:pt x="0" y="208"/>
                      <a:pt x="3" y="211"/>
                      <a:pt x="6" y="211"/>
                    </a:cubicBezTo>
                    <a:cubicBezTo>
                      <a:pt x="43" y="211"/>
                      <a:pt x="43" y="211"/>
                      <a:pt x="43" y="211"/>
                    </a:cubicBezTo>
                    <a:cubicBezTo>
                      <a:pt x="46" y="211"/>
                      <a:pt x="49" y="208"/>
                      <a:pt x="49" y="205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38" y="21"/>
                      <a:pt x="29" y="12"/>
                      <a:pt x="2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5" name="Freeform 233"/>
              <p:cNvSpPr/>
              <p:nvPr/>
            </p:nvSpPr>
            <p:spPr bwMode="auto">
              <a:xfrm>
                <a:off x="3546346" y="2339026"/>
                <a:ext cx="871764" cy="610452"/>
              </a:xfrm>
              <a:custGeom>
                <a:avLst/>
                <a:gdLst>
                  <a:gd name="T0" fmla="*/ 20 w 340"/>
                  <a:gd name="T1" fmla="*/ 234 h 238"/>
                  <a:gd name="T2" fmla="*/ 140 w 340"/>
                  <a:gd name="T3" fmla="*/ 113 h 238"/>
                  <a:gd name="T4" fmla="*/ 183 w 340"/>
                  <a:gd name="T5" fmla="*/ 156 h 238"/>
                  <a:gd name="T6" fmla="*/ 199 w 340"/>
                  <a:gd name="T7" fmla="*/ 156 h 238"/>
                  <a:gd name="T8" fmla="*/ 318 w 340"/>
                  <a:gd name="T9" fmla="*/ 37 h 238"/>
                  <a:gd name="T10" fmla="*/ 318 w 340"/>
                  <a:gd name="T11" fmla="*/ 64 h 238"/>
                  <a:gd name="T12" fmla="*/ 329 w 340"/>
                  <a:gd name="T13" fmla="*/ 75 h 238"/>
                  <a:gd name="T14" fmla="*/ 340 w 340"/>
                  <a:gd name="T15" fmla="*/ 64 h 238"/>
                  <a:gd name="T16" fmla="*/ 340 w 340"/>
                  <a:gd name="T17" fmla="*/ 11 h 238"/>
                  <a:gd name="T18" fmla="*/ 337 w 340"/>
                  <a:gd name="T19" fmla="*/ 3 h 238"/>
                  <a:gd name="T20" fmla="*/ 329 w 340"/>
                  <a:gd name="T21" fmla="*/ 0 h 238"/>
                  <a:gd name="T22" fmla="*/ 276 w 340"/>
                  <a:gd name="T23" fmla="*/ 0 h 238"/>
                  <a:gd name="T24" fmla="*/ 265 w 340"/>
                  <a:gd name="T25" fmla="*/ 11 h 238"/>
                  <a:gd name="T26" fmla="*/ 276 w 340"/>
                  <a:gd name="T27" fmla="*/ 22 h 238"/>
                  <a:gd name="T28" fmla="*/ 302 w 340"/>
                  <a:gd name="T29" fmla="*/ 22 h 238"/>
                  <a:gd name="T30" fmla="*/ 191 w 340"/>
                  <a:gd name="T31" fmla="*/ 133 h 238"/>
                  <a:gd name="T32" fmla="*/ 148 w 340"/>
                  <a:gd name="T33" fmla="*/ 90 h 238"/>
                  <a:gd name="T34" fmla="*/ 133 w 340"/>
                  <a:gd name="T35" fmla="*/ 90 h 238"/>
                  <a:gd name="T36" fmla="*/ 4 w 340"/>
                  <a:gd name="T37" fmla="*/ 219 h 238"/>
                  <a:gd name="T38" fmla="*/ 4 w 340"/>
                  <a:gd name="T39" fmla="*/ 234 h 238"/>
                  <a:gd name="T40" fmla="*/ 20 w 340"/>
                  <a:gd name="T41" fmla="*/ 234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40" h="238">
                    <a:moveTo>
                      <a:pt x="20" y="234"/>
                    </a:moveTo>
                    <a:cubicBezTo>
                      <a:pt x="140" y="113"/>
                      <a:pt x="140" y="113"/>
                      <a:pt x="140" y="113"/>
                    </a:cubicBezTo>
                    <a:cubicBezTo>
                      <a:pt x="183" y="156"/>
                      <a:pt x="183" y="156"/>
                      <a:pt x="183" y="156"/>
                    </a:cubicBezTo>
                    <a:cubicBezTo>
                      <a:pt x="188" y="160"/>
                      <a:pt x="195" y="160"/>
                      <a:pt x="199" y="156"/>
                    </a:cubicBezTo>
                    <a:cubicBezTo>
                      <a:pt x="318" y="37"/>
                      <a:pt x="318" y="37"/>
                      <a:pt x="318" y="37"/>
                    </a:cubicBezTo>
                    <a:cubicBezTo>
                      <a:pt x="318" y="64"/>
                      <a:pt x="318" y="64"/>
                      <a:pt x="318" y="64"/>
                    </a:cubicBezTo>
                    <a:cubicBezTo>
                      <a:pt x="318" y="70"/>
                      <a:pt x="323" y="75"/>
                      <a:pt x="329" y="75"/>
                    </a:cubicBezTo>
                    <a:cubicBezTo>
                      <a:pt x="335" y="75"/>
                      <a:pt x="340" y="70"/>
                      <a:pt x="340" y="64"/>
                    </a:cubicBezTo>
                    <a:cubicBezTo>
                      <a:pt x="340" y="11"/>
                      <a:pt x="340" y="11"/>
                      <a:pt x="340" y="11"/>
                    </a:cubicBezTo>
                    <a:cubicBezTo>
                      <a:pt x="340" y="8"/>
                      <a:pt x="339" y="5"/>
                      <a:pt x="337" y="3"/>
                    </a:cubicBezTo>
                    <a:cubicBezTo>
                      <a:pt x="335" y="1"/>
                      <a:pt x="332" y="0"/>
                      <a:pt x="329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0" y="0"/>
                      <a:pt x="265" y="4"/>
                      <a:pt x="265" y="11"/>
                    </a:cubicBezTo>
                    <a:cubicBezTo>
                      <a:pt x="265" y="17"/>
                      <a:pt x="270" y="22"/>
                      <a:pt x="276" y="22"/>
                    </a:cubicBezTo>
                    <a:cubicBezTo>
                      <a:pt x="302" y="22"/>
                      <a:pt x="302" y="22"/>
                      <a:pt x="302" y="22"/>
                    </a:cubicBezTo>
                    <a:cubicBezTo>
                      <a:pt x="191" y="133"/>
                      <a:pt x="191" y="133"/>
                      <a:pt x="191" y="133"/>
                    </a:cubicBezTo>
                    <a:cubicBezTo>
                      <a:pt x="148" y="90"/>
                      <a:pt x="148" y="90"/>
                      <a:pt x="148" y="90"/>
                    </a:cubicBezTo>
                    <a:cubicBezTo>
                      <a:pt x="144" y="86"/>
                      <a:pt x="137" y="86"/>
                      <a:pt x="133" y="90"/>
                    </a:cubicBezTo>
                    <a:cubicBezTo>
                      <a:pt x="4" y="219"/>
                      <a:pt x="4" y="219"/>
                      <a:pt x="4" y="219"/>
                    </a:cubicBezTo>
                    <a:cubicBezTo>
                      <a:pt x="0" y="223"/>
                      <a:pt x="0" y="230"/>
                      <a:pt x="4" y="234"/>
                    </a:cubicBezTo>
                    <a:cubicBezTo>
                      <a:pt x="8" y="238"/>
                      <a:pt x="15" y="238"/>
                      <a:pt x="20" y="2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77" name="Content Placeholder 2"/>
          <p:cNvSpPr txBox="1"/>
          <p:nvPr/>
        </p:nvSpPr>
        <p:spPr>
          <a:xfrm>
            <a:off x="6804248" y="4587974"/>
            <a:ext cx="1975485" cy="243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1" action="ppaction://hlinksldjump"/>
              </a:rPr>
              <a:t>学籍异动</a:t>
            </a:r>
            <a:endParaRPr lang="en-US" altLang="zh-CN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823322" y="205624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在校生注册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109855" y="961390"/>
            <a:ext cx="6274435" cy="3689985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07035" y="961390"/>
            <a:ext cx="5828030" cy="365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b="1" dirty="0">
                <a:solidFill>
                  <a:schemeClr val="accent2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学期报到</a:t>
            </a:r>
            <a:r>
              <a:rPr lang="zh-CN" b="1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注册时间</a:t>
            </a:r>
            <a:r>
              <a:rPr lang="zh-CN" b="1" dirty="0">
                <a:solidFill>
                  <a:schemeClr val="accent2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开学</a:t>
            </a:r>
            <a:r>
              <a:rPr lang="zh-CN" b="1" u="sng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第一周内</a:t>
            </a:r>
            <a:endParaRPr lang="en-US" altLang="zh-CN" b="1" u="sng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endParaRPr lang="en-US" altLang="zh-CN" b="1" u="sng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b="1" dirty="0">
                <a:solidFill>
                  <a:schemeClr val="accent2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学年电子</a:t>
            </a:r>
            <a:r>
              <a:rPr lang="zh-CN" altLang="en-US" b="1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注册时间：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一学年第一学期开学一个月内对</a:t>
            </a:r>
            <a:r>
              <a:rPr lang="zh-CN" altLang="en-US" b="1" u="sng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endParaRPr lang="en-US" altLang="zh-CN" b="1" u="sng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</a:t>
            </a:r>
            <a:r>
              <a:rPr lang="zh-CN" altLang="en-US" b="1" u="sng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校生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进行学信网电子注册</a:t>
            </a:r>
            <a:endParaRPr lang="zh-CN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endParaRPr 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b="1" dirty="0">
                <a:solidFill>
                  <a:schemeClr val="accent2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注册要求</a:t>
            </a:r>
            <a:r>
              <a:rPr 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  <a:p>
            <a:pPr algn="just">
              <a:lnSpc>
                <a:spcPct val="120000"/>
              </a:lnSpc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、按规定缴纳学费</a:t>
            </a:r>
          </a:p>
          <a:p>
            <a:pPr algn="just">
              <a:lnSpc>
                <a:spcPct val="120000"/>
              </a:lnSpc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、退役士兵、申请助学贷款学生、已建档立卡学生经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认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因拨款未下达而欠学费的，可视同于已缴纳学费。</a:t>
            </a:r>
          </a:p>
          <a:p>
            <a:pPr algn="just">
              <a:lnSpc>
                <a:spcPct val="120000"/>
              </a:lnSpc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、家庭经济困难学生可申请助学贷款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或其他形式资助，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办理缓交手续。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缓交期为一个学期</a:t>
            </a:r>
            <a:r>
              <a:rPr lang="zh-CN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93"/>
          <p:cNvSpPr/>
          <p:nvPr/>
        </p:nvSpPr>
        <p:spPr>
          <a:xfrm>
            <a:off x="72187" y="902608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3"/>
          <p:cNvSpPr/>
          <p:nvPr/>
        </p:nvSpPr>
        <p:spPr>
          <a:xfrm rot="10800000">
            <a:off x="6130841" y="4403527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6"/>
          <p:cNvSpPr/>
          <p:nvPr/>
        </p:nvSpPr>
        <p:spPr bwMode="auto">
          <a:xfrm>
            <a:off x="6635115" y="1190625"/>
            <a:ext cx="2437765" cy="3063240"/>
          </a:xfrm>
          <a:custGeom>
            <a:avLst/>
            <a:gdLst>
              <a:gd name="T0" fmla="*/ 2932 w 5863"/>
              <a:gd name="T1" fmla="*/ 0 h 6999"/>
              <a:gd name="T2" fmla="*/ 5863 w 5863"/>
              <a:gd name="T3" fmla="*/ 2932 h 6999"/>
              <a:gd name="T4" fmla="*/ 5450 w 5863"/>
              <a:gd name="T5" fmla="*/ 4434 h 6999"/>
              <a:gd name="T6" fmla="*/ 2932 w 5863"/>
              <a:gd name="T7" fmla="*/ 6999 h 6999"/>
              <a:gd name="T8" fmla="*/ 414 w 5863"/>
              <a:gd name="T9" fmla="*/ 4434 h 6999"/>
              <a:gd name="T10" fmla="*/ 0 w 5863"/>
              <a:gd name="T11" fmla="*/ 2932 h 6999"/>
              <a:gd name="T12" fmla="*/ 2932 w 5863"/>
              <a:gd name="T13" fmla="*/ 0 h 6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63" h="6999">
                <a:moveTo>
                  <a:pt x="2932" y="0"/>
                </a:moveTo>
                <a:cubicBezTo>
                  <a:pt x="4550" y="0"/>
                  <a:pt x="5863" y="1313"/>
                  <a:pt x="5863" y="2932"/>
                </a:cubicBezTo>
                <a:cubicBezTo>
                  <a:pt x="5863" y="3480"/>
                  <a:pt x="5712" y="3994"/>
                  <a:pt x="5450" y="4434"/>
                </a:cubicBezTo>
                <a:cubicBezTo>
                  <a:pt x="5201" y="4840"/>
                  <a:pt x="3807" y="6359"/>
                  <a:pt x="2932" y="6999"/>
                </a:cubicBezTo>
                <a:cubicBezTo>
                  <a:pt x="2056" y="6359"/>
                  <a:pt x="663" y="4840"/>
                  <a:pt x="414" y="4434"/>
                </a:cubicBezTo>
                <a:cubicBezTo>
                  <a:pt x="151" y="3994"/>
                  <a:pt x="0" y="3480"/>
                  <a:pt x="0" y="2932"/>
                </a:cubicBezTo>
                <a:cubicBezTo>
                  <a:pt x="0" y="1313"/>
                  <a:pt x="1313" y="0"/>
                  <a:pt x="2932" y="0"/>
                </a:cubicBezTo>
                <a:close/>
              </a:path>
            </a:pathLst>
          </a:custGeom>
          <a:solidFill>
            <a:schemeClr val="accent1"/>
          </a:solidFill>
          <a:ln w="63500">
            <a:solidFill>
              <a:schemeClr val="bg1"/>
            </a:solidFill>
          </a:ln>
          <a:effectLst>
            <a:outerShdw blurRad="1905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68562" tIns="34281" rIns="68562" bIns="34281" numCol="1" anchor="t" anchorCtr="0" compatLnSpc="1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112000" y="1905635"/>
            <a:ext cx="16878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chemeClr val="bg1"/>
                </a:solidFill>
              </a:rPr>
              <a:t>备注：缓缴期满，仍未缴纳学费，不予注册。未注册者，无法</a:t>
            </a:r>
            <a:r>
              <a:rPr lang="zh-CN" altLang="en-US" sz="1600" b="1" dirty="0" smtClean="0">
                <a:solidFill>
                  <a:schemeClr val="bg1"/>
                </a:solidFill>
              </a:rPr>
              <a:t>享受正常教学</a:t>
            </a:r>
            <a:r>
              <a:rPr lang="zh-CN" altLang="en-US" sz="1600" b="1" dirty="0">
                <a:solidFill>
                  <a:schemeClr val="bg1"/>
                </a:solidFill>
              </a:rPr>
              <a:t>资源</a:t>
            </a:r>
            <a:r>
              <a:rPr lang="zh-CN" altLang="en-US" sz="1600" b="1" dirty="0" smtClean="0">
                <a:solidFill>
                  <a:schemeClr val="bg1"/>
                </a:solidFill>
              </a:rPr>
              <a:t>，</a:t>
            </a:r>
            <a:r>
              <a:rPr lang="zh-CN" altLang="en-US" sz="1600" b="1" dirty="0">
                <a:solidFill>
                  <a:schemeClr val="bg1"/>
                </a:solidFill>
              </a:rPr>
              <a:t>将</a:t>
            </a:r>
            <a:r>
              <a:rPr lang="zh-CN" altLang="en-US" sz="1600" b="1" dirty="0" smtClean="0">
                <a:solidFill>
                  <a:schemeClr val="bg1"/>
                </a:solidFill>
              </a:rPr>
              <a:t>影响</a:t>
            </a:r>
            <a:r>
              <a:rPr lang="zh-CN" altLang="en-US" sz="1600" b="1" dirty="0">
                <a:solidFill>
                  <a:schemeClr val="bg1"/>
                </a:solidFill>
              </a:rPr>
              <a:t>顺利毕业。</a:t>
            </a:r>
          </a:p>
        </p:txBody>
      </p:sp>
      <p:sp>
        <p:nvSpPr>
          <p:cNvPr id="9" name="左箭头 8">
            <a:hlinkClick r:id="rId3" action="ppaction://hlinksldjump"/>
          </p:cNvPr>
          <p:cNvSpPr/>
          <p:nvPr/>
        </p:nvSpPr>
        <p:spPr>
          <a:xfrm>
            <a:off x="8028305" y="4660265"/>
            <a:ext cx="360045" cy="2159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823322" y="205624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成绩考核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634999" y="986611"/>
            <a:ext cx="5701709" cy="3542736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93"/>
          <p:cNvSpPr/>
          <p:nvPr/>
        </p:nvSpPr>
        <p:spPr>
          <a:xfrm>
            <a:off x="583362" y="934815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3"/>
          <p:cNvSpPr/>
          <p:nvPr/>
        </p:nvSpPr>
        <p:spPr>
          <a:xfrm rot="10800000">
            <a:off x="6071014" y="4247083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583362" y="986612"/>
            <a:ext cx="575334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2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正考：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学生应参加学校教学计划规定的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课程 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考核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accent2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补考：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正考不合格者，参加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补考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accent2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首次补考时间：</a:t>
            </a:r>
            <a:r>
              <a:rPr lang="zh-CN" altLang="en-US" sz="2000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下学期开学后两周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accent2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毕业前补考时间：</a:t>
            </a:r>
            <a:r>
              <a:rPr lang="zh-CN" altLang="en-US" sz="2000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</a:t>
            </a:r>
            <a:r>
              <a:rPr lang="zh-CN" altLang="en-US" sz="2000" b="1" u="sng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学期</a:t>
            </a:r>
            <a:endParaRPr lang="en-US" altLang="zh-CN" sz="2000" b="1" u="sng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b="1" u="sng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accent2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取消考试资格：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无故旷课累计总时数超过本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课程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教学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时数的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三分之一者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，取消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考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试资格</a:t>
            </a:r>
            <a:endParaRPr lang="zh-CN" altLang="en-US" dirty="0"/>
          </a:p>
        </p:txBody>
      </p:sp>
      <p:sp>
        <p:nvSpPr>
          <p:cNvPr id="4" name="Freeform 6"/>
          <p:cNvSpPr/>
          <p:nvPr/>
        </p:nvSpPr>
        <p:spPr bwMode="auto">
          <a:xfrm>
            <a:off x="6574155" y="1213485"/>
            <a:ext cx="2379980" cy="3011170"/>
          </a:xfrm>
          <a:custGeom>
            <a:avLst/>
            <a:gdLst>
              <a:gd name="T0" fmla="*/ 2932 w 5863"/>
              <a:gd name="T1" fmla="*/ 0 h 6999"/>
              <a:gd name="T2" fmla="*/ 5863 w 5863"/>
              <a:gd name="T3" fmla="*/ 2932 h 6999"/>
              <a:gd name="T4" fmla="*/ 5450 w 5863"/>
              <a:gd name="T5" fmla="*/ 4434 h 6999"/>
              <a:gd name="T6" fmla="*/ 2932 w 5863"/>
              <a:gd name="T7" fmla="*/ 6999 h 6999"/>
              <a:gd name="T8" fmla="*/ 414 w 5863"/>
              <a:gd name="T9" fmla="*/ 4434 h 6999"/>
              <a:gd name="T10" fmla="*/ 0 w 5863"/>
              <a:gd name="T11" fmla="*/ 2932 h 6999"/>
              <a:gd name="T12" fmla="*/ 2932 w 5863"/>
              <a:gd name="T13" fmla="*/ 0 h 6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63" h="6999">
                <a:moveTo>
                  <a:pt x="2932" y="0"/>
                </a:moveTo>
                <a:cubicBezTo>
                  <a:pt x="4550" y="0"/>
                  <a:pt x="5863" y="1313"/>
                  <a:pt x="5863" y="2932"/>
                </a:cubicBezTo>
                <a:cubicBezTo>
                  <a:pt x="5863" y="3480"/>
                  <a:pt x="5712" y="3994"/>
                  <a:pt x="5450" y="4434"/>
                </a:cubicBezTo>
                <a:cubicBezTo>
                  <a:pt x="5201" y="4840"/>
                  <a:pt x="3807" y="6359"/>
                  <a:pt x="2932" y="6999"/>
                </a:cubicBezTo>
                <a:cubicBezTo>
                  <a:pt x="2056" y="6359"/>
                  <a:pt x="663" y="4840"/>
                  <a:pt x="414" y="4434"/>
                </a:cubicBezTo>
                <a:cubicBezTo>
                  <a:pt x="151" y="3994"/>
                  <a:pt x="0" y="3480"/>
                  <a:pt x="0" y="2932"/>
                </a:cubicBezTo>
                <a:cubicBezTo>
                  <a:pt x="0" y="1313"/>
                  <a:pt x="1313" y="0"/>
                  <a:pt x="2932" y="0"/>
                </a:cubicBezTo>
                <a:close/>
              </a:path>
            </a:pathLst>
          </a:custGeom>
          <a:solidFill>
            <a:schemeClr val="accent1"/>
          </a:solidFill>
          <a:ln w="63500">
            <a:solidFill>
              <a:schemeClr val="bg1"/>
            </a:solidFill>
          </a:ln>
          <a:effectLst>
            <a:outerShdw blurRad="1905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68562" tIns="34281" rIns="68562" bIns="34281" numCol="1" anchor="t" anchorCtr="0" compatLnSpc="1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084060" y="1362075"/>
            <a:ext cx="1486535" cy="249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bg1"/>
                </a:solidFill>
              </a:rPr>
              <a:t>备注：</a:t>
            </a:r>
          </a:p>
          <a:p>
            <a:r>
              <a:rPr lang="en-US" altLang="zh-CN" sz="1200" b="1" dirty="0">
                <a:solidFill>
                  <a:schemeClr val="bg1"/>
                </a:solidFill>
              </a:rPr>
              <a:t>1</a:t>
            </a:r>
            <a:r>
              <a:rPr lang="zh-CN" altLang="en-US" sz="1200" b="1" dirty="0">
                <a:solidFill>
                  <a:schemeClr val="bg1"/>
                </a:solidFill>
              </a:rPr>
              <a:t>、顶岗实习不安排补考</a:t>
            </a:r>
          </a:p>
          <a:p>
            <a:r>
              <a:rPr lang="en-US" altLang="zh-CN" sz="1200" b="1" dirty="0">
                <a:solidFill>
                  <a:schemeClr val="bg1"/>
                </a:solidFill>
              </a:rPr>
              <a:t>2</a:t>
            </a:r>
            <a:r>
              <a:rPr lang="zh-CN" altLang="en-US" sz="1200" b="1" dirty="0">
                <a:solidFill>
                  <a:schemeClr val="bg1"/>
                </a:solidFill>
              </a:rPr>
              <a:t>、综合素质课不安排补考</a:t>
            </a:r>
          </a:p>
          <a:p>
            <a:r>
              <a:rPr lang="en-US" altLang="zh-CN" sz="1200" b="1" dirty="0" smtClean="0">
                <a:solidFill>
                  <a:schemeClr val="bg1"/>
                </a:solidFill>
              </a:rPr>
              <a:t>3</a:t>
            </a:r>
            <a:r>
              <a:rPr lang="zh-CN" altLang="en-US" sz="1200" b="1" dirty="0" smtClean="0">
                <a:solidFill>
                  <a:schemeClr val="bg1"/>
                </a:solidFill>
              </a:rPr>
              <a:t>、最后</a:t>
            </a:r>
            <a:r>
              <a:rPr lang="zh-CN" altLang="en-US" sz="1200" b="1" dirty="0">
                <a:solidFill>
                  <a:schemeClr val="bg1"/>
                </a:solidFill>
              </a:rPr>
              <a:t>一个学期（毕业学期）不合格的课程只能参加毕业前补考</a:t>
            </a:r>
          </a:p>
          <a:p>
            <a:r>
              <a:rPr lang="en-US" altLang="zh-CN" sz="1200" b="1" dirty="0">
                <a:solidFill>
                  <a:schemeClr val="bg1"/>
                </a:solidFill>
              </a:rPr>
              <a:t>4</a:t>
            </a:r>
            <a:r>
              <a:rPr lang="zh-CN" altLang="en-US" sz="1200" b="1" dirty="0">
                <a:solidFill>
                  <a:schemeClr val="bg1"/>
                </a:solidFill>
              </a:rPr>
              <a:t>、取消考试资格、缺考、考试作弊，只参加毕业前补考</a:t>
            </a:r>
          </a:p>
          <a:p>
            <a:endParaRPr lang="zh-CN" altLang="en-US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6579235" y="1091565"/>
            <a:ext cx="1736725" cy="2324100"/>
          </a:xfrm>
          <a:custGeom>
            <a:avLst/>
            <a:gdLst>
              <a:gd name="T0" fmla="*/ 2932 w 5863"/>
              <a:gd name="T1" fmla="*/ 0 h 6999"/>
              <a:gd name="T2" fmla="*/ 5863 w 5863"/>
              <a:gd name="T3" fmla="*/ 2932 h 6999"/>
              <a:gd name="T4" fmla="*/ 5450 w 5863"/>
              <a:gd name="T5" fmla="*/ 4434 h 6999"/>
              <a:gd name="T6" fmla="*/ 2932 w 5863"/>
              <a:gd name="T7" fmla="*/ 6999 h 6999"/>
              <a:gd name="T8" fmla="*/ 414 w 5863"/>
              <a:gd name="T9" fmla="*/ 4434 h 6999"/>
              <a:gd name="T10" fmla="*/ 0 w 5863"/>
              <a:gd name="T11" fmla="*/ 2932 h 6999"/>
              <a:gd name="T12" fmla="*/ 2932 w 5863"/>
              <a:gd name="T13" fmla="*/ 0 h 6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63" h="6999">
                <a:moveTo>
                  <a:pt x="2932" y="0"/>
                </a:moveTo>
                <a:cubicBezTo>
                  <a:pt x="4550" y="0"/>
                  <a:pt x="5863" y="1313"/>
                  <a:pt x="5863" y="2932"/>
                </a:cubicBezTo>
                <a:cubicBezTo>
                  <a:pt x="5863" y="3480"/>
                  <a:pt x="5712" y="3994"/>
                  <a:pt x="5450" y="4434"/>
                </a:cubicBezTo>
                <a:cubicBezTo>
                  <a:pt x="5201" y="4840"/>
                  <a:pt x="3807" y="6359"/>
                  <a:pt x="2932" y="6999"/>
                </a:cubicBezTo>
                <a:cubicBezTo>
                  <a:pt x="2056" y="6359"/>
                  <a:pt x="663" y="4840"/>
                  <a:pt x="414" y="4434"/>
                </a:cubicBezTo>
                <a:cubicBezTo>
                  <a:pt x="151" y="3994"/>
                  <a:pt x="0" y="3480"/>
                  <a:pt x="0" y="2932"/>
                </a:cubicBezTo>
                <a:cubicBezTo>
                  <a:pt x="0" y="1313"/>
                  <a:pt x="1313" y="0"/>
                  <a:pt x="2932" y="0"/>
                </a:cubicBezTo>
                <a:close/>
              </a:path>
            </a:pathLst>
          </a:custGeom>
          <a:solidFill>
            <a:schemeClr val="accent1"/>
          </a:solidFill>
          <a:ln w="63500">
            <a:solidFill>
              <a:schemeClr val="bg1"/>
            </a:solidFill>
          </a:ln>
          <a:effectLst>
            <a:outerShdw blurRad="1905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68562" tIns="34281" rIns="68562" bIns="34281" numCol="1" anchor="t" anchorCtr="0" compatLnSpc="1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64985" y="1797685"/>
            <a:ext cx="13125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</a:rPr>
              <a:t>补考不得申请缓考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78230" y="845820"/>
            <a:ext cx="4785360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适用</a:t>
            </a:r>
            <a:r>
              <a:rPr lang="zh-CN" altLang="en-US" b="1" dirty="0" smtClean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范围</a:t>
            </a:r>
            <a:r>
              <a:rPr lang="zh-CN" altLang="en-US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申请学期期末考试中的考试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课程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申请时间：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考试前（除急病外</a:t>
            </a:r>
            <a:r>
              <a:rPr lang="zh-CN" altLang="en-US" b="1" u="sng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endParaRPr lang="en-US" altLang="zh-CN" b="1" u="sng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申请理由：</a:t>
            </a:r>
          </a:p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、因病：提供病例证明</a:t>
            </a:r>
          </a:p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、因公：提供相关文件，如参赛等</a:t>
            </a:r>
          </a:p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、因私：仅包括直系亲属去世等 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缓考课程安排在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该课程的补考时间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，成绩按实际分数录入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899160" y="746124"/>
            <a:ext cx="5125807" cy="3553817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93"/>
          <p:cNvSpPr/>
          <p:nvPr/>
        </p:nvSpPr>
        <p:spPr>
          <a:xfrm>
            <a:off x="861492" y="701313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3"/>
          <p:cNvSpPr/>
          <p:nvPr/>
        </p:nvSpPr>
        <p:spPr>
          <a:xfrm rot="10800000">
            <a:off x="5736935" y="4037549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823322" y="205624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缓考</a:t>
            </a:r>
          </a:p>
        </p:txBody>
      </p:sp>
      <p:sp>
        <p:nvSpPr>
          <p:cNvPr id="4" name="左箭头 3">
            <a:hlinkClick r:id="rId2" action="ppaction://hlinksldjump"/>
          </p:cNvPr>
          <p:cNvSpPr/>
          <p:nvPr/>
        </p:nvSpPr>
        <p:spPr>
          <a:xfrm>
            <a:off x="8028305" y="4660265"/>
            <a:ext cx="360045" cy="2159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823322" y="205624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转专业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181610" y="674370"/>
            <a:ext cx="7345680" cy="440944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4" name="TextBox 3"/>
          <p:cNvSpPr txBox="1"/>
          <p:nvPr/>
        </p:nvSpPr>
        <p:spPr>
          <a:xfrm>
            <a:off x="263525" y="746125"/>
            <a:ext cx="7193915" cy="44319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600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受理时间：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每年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月份</a:t>
            </a:r>
            <a:endParaRPr lang="en-US" altLang="zh-CN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sz="1600" b="1" dirty="0" smtClean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</a:t>
            </a:r>
            <a:r>
              <a:rPr lang="zh-CN" sz="1600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条件</a:t>
            </a:r>
            <a:r>
              <a:rPr lang="zh-CN" sz="1600" b="1" dirty="0" smtClean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已取得我校学籍的一年级</a:t>
            </a:r>
            <a:r>
              <a:rPr lang="zh-CN" altLang="en-US" sz="1600" b="1" u="sng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、转专业后能更好满足学生个性发展及就业等需要</a:t>
            </a:r>
          </a:p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、学生入学后发现某种疾病和生理缺陷，无法继续就读原专业</a:t>
            </a:r>
          </a:p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、退役士兵</a:t>
            </a:r>
          </a:p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、学生在高中（中职）或大一阶段参加拟转入专业省级（或以上）技能竞赛</a:t>
            </a: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</a:t>
            </a:r>
            <a:endParaRPr lang="en-US" altLang="zh-CN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三等奖</a:t>
            </a: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以上</a:t>
            </a:r>
            <a:endParaRPr lang="en-US" altLang="zh-CN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endParaRPr 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sz="1600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注意事项：</a:t>
            </a:r>
          </a:p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、艺术、体育类专业不得转入普通专业</a:t>
            </a:r>
          </a:p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、未经全国统一高考招收的特殊录取类型学生不得转到统招专业，如免试生</a:t>
            </a:r>
            <a:endParaRPr 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三二分段</a:t>
            </a:r>
            <a:r>
              <a:rPr lang="en-US" altLang="zh-CN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自主招生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类学生按省厅招生规定执行</a:t>
            </a:r>
          </a:p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、录取前已与学校约定不转的</a:t>
            </a:r>
          </a:p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、高考分数低于拟转专业相应年份录取分数的不转</a:t>
            </a:r>
            <a:r>
              <a:rPr 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sp>
        <p:nvSpPr>
          <p:cNvPr id="5" name="矩形 93"/>
          <p:cNvSpPr/>
          <p:nvPr/>
        </p:nvSpPr>
        <p:spPr>
          <a:xfrm>
            <a:off x="137160" y="622300"/>
            <a:ext cx="288290" cy="337820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3"/>
          <p:cNvSpPr/>
          <p:nvPr/>
        </p:nvSpPr>
        <p:spPr>
          <a:xfrm rot="10800000">
            <a:off x="7289165" y="4760595"/>
            <a:ext cx="288290" cy="337820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Freeform 4"/>
          <p:cNvSpPr/>
          <p:nvPr/>
        </p:nvSpPr>
        <p:spPr bwMode="auto">
          <a:xfrm>
            <a:off x="7607935" y="673735"/>
            <a:ext cx="1425575" cy="1426845"/>
          </a:xfrm>
          <a:custGeom>
            <a:avLst/>
            <a:gdLst/>
            <a:ahLst/>
            <a:cxnLst/>
            <a:rect l="l" t="t" r="r" b="b"/>
            <a:pathLst>
              <a:path w="2628619" h="2628031">
                <a:moveTo>
                  <a:pt x="1316980" y="400615"/>
                </a:moveTo>
                <a:cubicBezTo>
                  <a:pt x="813885" y="400615"/>
                  <a:pt x="406046" y="809559"/>
                  <a:pt x="406046" y="1314016"/>
                </a:cubicBezTo>
                <a:cubicBezTo>
                  <a:pt x="406046" y="1818473"/>
                  <a:pt x="813885" y="2227417"/>
                  <a:pt x="1316980" y="2227417"/>
                </a:cubicBezTo>
                <a:cubicBezTo>
                  <a:pt x="1820075" y="2227417"/>
                  <a:pt x="2227914" y="1818473"/>
                  <a:pt x="2227914" y="1314016"/>
                </a:cubicBezTo>
                <a:cubicBezTo>
                  <a:pt x="2227914" y="809559"/>
                  <a:pt x="1820075" y="400615"/>
                  <a:pt x="1316980" y="400615"/>
                </a:cubicBezTo>
                <a:close/>
                <a:moveTo>
                  <a:pt x="1151586" y="0"/>
                </a:moveTo>
                <a:lnTo>
                  <a:pt x="1254227" y="145306"/>
                </a:lnTo>
                <a:lnTo>
                  <a:pt x="1316813" y="142801"/>
                </a:lnTo>
                <a:lnTo>
                  <a:pt x="1379399" y="145306"/>
                </a:lnTo>
                <a:lnTo>
                  <a:pt x="1482041" y="0"/>
                </a:lnTo>
                <a:lnTo>
                  <a:pt x="1522096" y="5011"/>
                </a:lnTo>
                <a:lnTo>
                  <a:pt x="1564654" y="12526"/>
                </a:lnTo>
                <a:lnTo>
                  <a:pt x="1617227" y="182885"/>
                </a:lnTo>
                <a:lnTo>
                  <a:pt x="1679813" y="200422"/>
                </a:lnTo>
                <a:lnTo>
                  <a:pt x="1707351" y="210443"/>
                </a:lnTo>
                <a:lnTo>
                  <a:pt x="1737392" y="220464"/>
                </a:lnTo>
                <a:lnTo>
                  <a:pt x="1880089" y="115243"/>
                </a:lnTo>
                <a:lnTo>
                  <a:pt x="1917640" y="132780"/>
                </a:lnTo>
                <a:lnTo>
                  <a:pt x="1955192" y="152822"/>
                </a:lnTo>
                <a:lnTo>
                  <a:pt x="1952689" y="333201"/>
                </a:lnTo>
                <a:lnTo>
                  <a:pt x="2002758" y="368275"/>
                </a:lnTo>
                <a:lnTo>
                  <a:pt x="2027792" y="388317"/>
                </a:lnTo>
                <a:lnTo>
                  <a:pt x="2052827" y="405854"/>
                </a:lnTo>
                <a:lnTo>
                  <a:pt x="2223061" y="348233"/>
                </a:lnTo>
                <a:lnTo>
                  <a:pt x="2253102" y="378296"/>
                </a:lnTo>
                <a:lnTo>
                  <a:pt x="2283144" y="408360"/>
                </a:lnTo>
                <a:lnTo>
                  <a:pt x="2225564" y="578718"/>
                </a:lnTo>
                <a:lnTo>
                  <a:pt x="2263116" y="626318"/>
                </a:lnTo>
                <a:lnTo>
                  <a:pt x="2298164" y="678929"/>
                </a:lnTo>
                <a:lnTo>
                  <a:pt x="2475909" y="676424"/>
                </a:lnTo>
                <a:lnTo>
                  <a:pt x="2495937" y="711498"/>
                </a:lnTo>
                <a:lnTo>
                  <a:pt x="2515964" y="749077"/>
                </a:lnTo>
                <a:lnTo>
                  <a:pt x="2408316" y="891877"/>
                </a:lnTo>
                <a:lnTo>
                  <a:pt x="2428343" y="952004"/>
                </a:lnTo>
                <a:lnTo>
                  <a:pt x="2438357" y="984572"/>
                </a:lnTo>
                <a:lnTo>
                  <a:pt x="2445868" y="1014636"/>
                </a:lnTo>
                <a:lnTo>
                  <a:pt x="2616102" y="1067246"/>
                </a:lnTo>
                <a:lnTo>
                  <a:pt x="2628619" y="1149920"/>
                </a:lnTo>
                <a:lnTo>
                  <a:pt x="2483419" y="1252637"/>
                </a:lnTo>
                <a:lnTo>
                  <a:pt x="2485923" y="1312763"/>
                </a:lnTo>
                <a:lnTo>
                  <a:pt x="2483419" y="1375395"/>
                </a:lnTo>
                <a:lnTo>
                  <a:pt x="2628619" y="1478111"/>
                </a:lnTo>
                <a:lnTo>
                  <a:pt x="2623612" y="1520701"/>
                </a:lnTo>
                <a:lnTo>
                  <a:pt x="2616102" y="1560785"/>
                </a:lnTo>
                <a:lnTo>
                  <a:pt x="2445868" y="1615901"/>
                </a:lnTo>
                <a:lnTo>
                  <a:pt x="2428343" y="1676028"/>
                </a:lnTo>
                <a:lnTo>
                  <a:pt x="2418330" y="1706091"/>
                </a:lnTo>
                <a:lnTo>
                  <a:pt x="2408316" y="1736154"/>
                </a:lnTo>
                <a:lnTo>
                  <a:pt x="2515964" y="1878955"/>
                </a:lnTo>
                <a:lnTo>
                  <a:pt x="2495937" y="1916534"/>
                </a:lnTo>
                <a:lnTo>
                  <a:pt x="2475909" y="1951608"/>
                </a:lnTo>
                <a:lnTo>
                  <a:pt x="2298164" y="1949102"/>
                </a:lnTo>
                <a:lnTo>
                  <a:pt x="2263116" y="2001713"/>
                </a:lnTo>
                <a:lnTo>
                  <a:pt x="2245592" y="2026766"/>
                </a:lnTo>
                <a:lnTo>
                  <a:pt x="2225564" y="2049313"/>
                </a:lnTo>
                <a:lnTo>
                  <a:pt x="2283144" y="2219672"/>
                </a:lnTo>
                <a:lnTo>
                  <a:pt x="2253102" y="2252240"/>
                </a:lnTo>
                <a:lnTo>
                  <a:pt x="2223061" y="2282304"/>
                </a:lnTo>
                <a:lnTo>
                  <a:pt x="2052827" y="2224682"/>
                </a:lnTo>
                <a:lnTo>
                  <a:pt x="2002758" y="2262261"/>
                </a:lnTo>
                <a:lnTo>
                  <a:pt x="1952689" y="2297335"/>
                </a:lnTo>
                <a:lnTo>
                  <a:pt x="1955192" y="2475210"/>
                </a:lnTo>
                <a:lnTo>
                  <a:pt x="1917640" y="2495252"/>
                </a:lnTo>
                <a:lnTo>
                  <a:pt x="1880089" y="2512789"/>
                </a:lnTo>
                <a:lnTo>
                  <a:pt x="1737392" y="2407567"/>
                </a:lnTo>
                <a:lnTo>
                  <a:pt x="1679813" y="2427609"/>
                </a:lnTo>
                <a:lnTo>
                  <a:pt x="1647268" y="2435125"/>
                </a:lnTo>
                <a:lnTo>
                  <a:pt x="1617227" y="2445146"/>
                </a:lnTo>
                <a:lnTo>
                  <a:pt x="1564654" y="2615505"/>
                </a:lnTo>
                <a:lnTo>
                  <a:pt x="1482041" y="2628031"/>
                </a:lnTo>
                <a:lnTo>
                  <a:pt x="1379399" y="2482725"/>
                </a:lnTo>
                <a:lnTo>
                  <a:pt x="1316813" y="2482725"/>
                </a:lnTo>
                <a:lnTo>
                  <a:pt x="1254227" y="2482725"/>
                </a:lnTo>
                <a:lnTo>
                  <a:pt x="1151586" y="2628031"/>
                </a:lnTo>
                <a:lnTo>
                  <a:pt x="1109027" y="2623021"/>
                </a:lnTo>
                <a:lnTo>
                  <a:pt x="1066469" y="2615505"/>
                </a:lnTo>
                <a:lnTo>
                  <a:pt x="1013896" y="2445146"/>
                </a:lnTo>
                <a:lnTo>
                  <a:pt x="953813" y="2427609"/>
                </a:lnTo>
                <a:lnTo>
                  <a:pt x="923772" y="2417588"/>
                </a:lnTo>
                <a:lnTo>
                  <a:pt x="896234" y="2407567"/>
                </a:lnTo>
                <a:lnTo>
                  <a:pt x="753538" y="2512789"/>
                </a:lnTo>
                <a:lnTo>
                  <a:pt x="715986" y="2495252"/>
                </a:lnTo>
                <a:lnTo>
                  <a:pt x="678434" y="2475210"/>
                </a:lnTo>
                <a:lnTo>
                  <a:pt x="680938" y="2297335"/>
                </a:lnTo>
                <a:lnTo>
                  <a:pt x="630869" y="2262261"/>
                </a:lnTo>
                <a:lnTo>
                  <a:pt x="605834" y="2242219"/>
                </a:lnTo>
                <a:lnTo>
                  <a:pt x="580800" y="2224682"/>
                </a:lnTo>
                <a:lnTo>
                  <a:pt x="410566" y="2282304"/>
                </a:lnTo>
                <a:lnTo>
                  <a:pt x="380524" y="2252240"/>
                </a:lnTo>
                <a:lnTo>
                  <a:pt x="350483" y="2219672"/>
                </a:lnTo>
                <a:lnTo>
                  <a:pt x="408062" y="2049313"/>
                </a:lnTo>
                <a:lnTo>
                  <a:pt x="370510" y="2001713"/>
                </a:lnTo>
                <a:lnTo>
                  <a:pt x="335462" y="1949102"/>
                </a:lnTo>
                <a:lnTo>
                  <a:pt x="157717" y="1951608"/>
                </a:lnTo>
                <a:lnTo>
                  <a:pt x="137690" y="1916534"/>
                </a:lnTo>
                <a:lnTo>
                  <a:pt x="117662" y="1878955"/>
                </a:lnTo>
                <a:lnTo>
                  <a:pt x="225310" y="1736154"/>
                </a:lnTo>
                <a:lnTo>
                  <a:pt x="205283" y="1676028"/>
                </a:lnTo>
                <a:lnTo>
                  <a:pt x="195269" y="1645964"/>
                </a:lnTo>
                <a:lnTo>
                  <a:pt x="187759" y="1615901"/>
                </a:lnTo>
                <a:lnTo>
                  <a:pt x="15021" y="1560785"/>
                </a:lnTo>
                <a:lnTo>
                  <a:pt x="0" y="1478111"/>
                </a:lnTo>
                <a:lnTo>
                  <a:pt x="150207" y="1375395"/>
                </a:lnTo>
                <a:lnTo>
                  <a:pt x="147703" y="1312763"/>
                </a:lnTo>
                <a:lnTo>
                  <a:pt x="150207" y="1252637"/>
                </a:lnTo>
                <a:lnTo>
                  <a:pt x="0" y="1149920"/>
                </a:lnTo>
                <a:lnTo>
                  <a:pt x="7510" y="1107331"/>
                </a:lnTo>
                <a:lnTo>
                  <a:pt x="15021" y="1067246"/>
                </a:lnTo>
                <a:lnTo>
                  <a:pt x="187759" y="1014636"/>
                </a:lnTo>
                <a:lnTo>
                  <a:pt x="205283" y="952004"/>
                </a:lnTo>
                <a:lnTo>
                  <a:pt x="215297" y="921941"/>
                </a:lnTo>
                <a:lnTo>
                  <a:pt x="225310" y="891877"/>
                </a:lnTo>
                <a:lnTo>
                  <a:pt x="117662" y="749077"/>
                </a:lnTo>
                <a:lnTo>
                  <a:pt x="137690" y="711498"/>
                </a:lnTo>
                <a:lnTo>
                  <a:pt x="157717" y="676424"/>
                </a:lnTo>
                <a:lnTo>
                  <a:pt x="335462" y="678929"/>
                </a:lnTo>
                <a:lnTo>
                  <a:pt x="370510" y="626318"/>
                </a:lnTo>
                <a:lnTo>
                  <a:pt x="388034" y="601266"/>
                </a:lnTo>
                <a:lnTo>
                  <a:pt x="408062" y="578718"/>
                </a:lnTo>
                <a:lnTo>
                  <a:pt x="350483" y="408360"/>
                </a:lnTo>
                <a:lnTo>
                  <a:pt x="380524" y="378296"/>
                </a:lnTo>
                <a:lnTo>
                  <a:pt x="410566" y="348233"/>
                </a:lnTo>
                <a:lnTo>
                  <a:pt x="580800" y="405854"/>
                </a:lnTo>
                <a:lnTo>
                  <a:pt x="630869" y="368275"/>
                </a:lnTo>
                <a:lnTo>
                  <a:pt x="680938" y="333201"/>
                </a:lnTo>
                <a:lnTo>
                  <a:pt x="678434" y="152822"/>
                </a:lnTo>
                <a:lnTo>
                  <a:pt x="715986" y="132780"/>
                </a:lnTo>
                <a:lnTo>
                  <a:pt x="753538" y="115243"/>
                </a:lnTo>
                <a:lnTo>
                  <a:pt x="896234" y="220464"/>
                </a:lnTo>
                <a:lnTo>
                  <a:pt x="953813" y="200422"/>
                </a:lnTo>
                <a:lnTo>
                  <a:pt x="983855" y="190401"/>
                </a:lnTo>
                <a:lnTo>
                  <a:pt x="1013896" y="182885"/>
                </a:lnTo>
                <a:lnTo>
                  <a:pt x="1066469" y="12526"/>
                </a:lnTo>
                <a:close/>
              </a:path>
            </a:pathLst>
          </a:custGeom>
          <a:solidFill>
            <a:schemeClr val="accent2"/>
          </a:solidFill>
          <a:ln w="0" cap="flat" cmpd="sng" algn="ctr">
            <a:noFill/>
            <a:prstDash val="solid"/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txBody>
          <a:bodyPr lIns="0" tIns="34272" rIns="0" bIns="34272" anchor="ctr"/>
          <a:lstStyle/>
          <a:p>
            <a:pPr algn="ctr" defTabSz="685165" fontAlgn="base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defRPr/>
            </a:pPr>
            <a:endParaRPr lang="en-US" sz="2100" kern="0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868285" y="1018540"/>
            <a:ext cx="10699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/>
              <a:t>执行转入专业人才培养方案及学费收费标准</a:t>
            </a:r>
          </a:p>
        </p:txBody>
      </p:sp>
      <p:sp>
        <p:nvSpPr>
          <p:cNvPr id="8" name="Freeform 6"/>
          <p:cNvSpPr/>
          <p:nvPr/>
        </p:nvSpPr>
        <p:spPr bwMode="auto">
          <a:xfrm>
            <a:off x="7626985" y="2387600"/>
            <a:ext cx="1419225" cy="1899285"/>
          </a:xfrm>
          <a:custGeom>
            <a:avLst/>
            <a:gdLst>
              <a:gd name="T0" fmla="*/ 2932 w 5863"/>
              <a:gd name="T1" fmla="*/ 0 h 6999"/>
              <a:gd name="T2" fmla="*/ 5863 w 5863"/>
              <a:gd name="T3" fmla="*/ 2932 h 6999"/>
              <a:gd name="T4" fmla="*/ 5450 w 5863"/>
              <a:gd name="T5" fmla="*/ 4434 h 6999"/>
              <a:gd name="T6" fmla="*/ 2932 w 5863"/>
              <a:gd name="T7" fmla="*/ 6999 h 6999"/>
              <a:gd name="T8" fmla="*/ 414 w 5863"/>
              <a:gd name="T9" fmla="*/ 4434 h 6999"/>
              <a:gd name="T10" fmla="*/ 0 w 5863"/>
              <a:gd name="T11" fmla="*/ 2932 h 6999"/>
              <a:gd name="T12" fmla="*/ 2932 w 5863"/>
              <a:gd name="T13" fmla="*/ 0 h 6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63" h="6999">
                <a:moveTo>
                  <a:pt x="2932" y="0"/>
                </a:moveTo>
                <a:cubicBezTo>
                  <a:pt x="4550" y="0"/>
                  <a:pt x="5863" y="1313"/>
                  <a:pt x="5863" y="2932"/>
                </a:cubicBezTo>
                <a:cubicBezTo>
                  <a:pt x="5863" y="3480"/>
                  <a:pt x="5712" y="3994"/>
                  <a:pt x="5450" y="4434"/>
                </a:cubicBezTo>
                <a:cubicBezTo>
                  <a:pt x="5201" y="4840"/>
                  <a:pt x="3807" y="6359"/>
                  <a:pt x="2932" y="6999"/>
                </a:cubicBezTo>
                <a:cubicBezTo>
                  <a:pt x="2056" y="6359"/>
                  <a:pt x="663" y="4840"/>
                  <a:pt x="414" y="4434"/>
                </a:cubicBezTo>
                <a:cubicBezTo>
                  <a:pt x="151" y="3994"/>
                  <a:pt x="0" y="3480"/>
                  <a:pt x="0" y="2932"/>
                </a:cubicBezTo>
                <a:cubicBezTo>
                  <a:pt x="0" y="1313"/>
                  <a:pt x="1313" y="0"/>
                  <a:pt x="2932" y="0"/>
                </a:cubicBezTo>
                <a:close/>
              </a:path>
            </a:pathLst>
          </a:custGeom>
          <a:solidFill>
            <a:schemeClr val="accent1"/>
          </a:solidFill>
          <a:ln w="63500">
            <a:solidFill>
              <a:schemeClr val="bg1"/>
            </a:solidFill>
          </a:ln>
          <a:effectLst>
            <a:outerShdw blurRad="1905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68562" tIns="34281" rIns="68562" bIns="34281" numCol="1" anchor="t" anchorCtr="0" compatLnSpc="1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868285" y="2796540"/>
            <a:ext cx="107315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>
                <a:solidFill>
                  <a:schemeClr val="bg1"/>
                </a:solidFill>
              </a:rPr>
              <a:t>每人只能申请完成一次转专业</a:t>
            </a:r>
          </a:p>
        </p:txBody>
      </p:sp>
      <p:sp>
        <p:nvSpPr>
          <p:cNvPr id="7" name="左箭头 6">
            <a:hlinkClick r:id="rId2" action="ppaction://hlinksldjump"/>
          </p:cNvPr>
          <p:cNvSpPr/>
          <p:nvPr/>
        </p:nvSpPr>
        <p:spPr>
          <a:xfrm>
            <a:off x="8028305" y="4660265"/>
            <a:ext cx="360045" cy="2159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2" grpId="0"/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823322" y="205624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成绩预警及处理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899160" y="1463675"/>
            <a:ext cx="7345680" cy="147320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197260" y="1491630"/>
            <a:ext cx="6750750" cy="16605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（一）不合格课程累计达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门者，二级学院予以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通报批评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pPr algn="just">
              <a:lnSpc>
                <a:spcPct val="12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（二）不合格课程累计达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门者，予以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留级处理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pPr algn="just">
              <a:lnSpc>
                <a:spcPct val="12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（三）不合格课程累计达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门者，予以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退学处理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pPr algn="just">
              <a:lnSpc>
                <a:spcPct val="120000"/>
              </a:lnSpc>
            </a:pP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93"/>
          <p:cNvSpPr/>
          <p:nvPr/>
        </p:nvSpPr>
        <p:spPr>
          <a:xfrm>
            <a:off x="861492" y="1418863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3"/>
          <p:cNvSpPr/>
          <p:nvPr/>
        </p:nvSpPr>
        <p:spPr>
          <a:xfrm rot="10800000">
            <a:off x="8004091" y="2697917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861695" y="3230880"/>
            <a:ext cx="2679065" cy="909320"/>
            <a:chOff x="5152975" y="466648"/>
            <a:chExt cx="2636520" cy="1447800"/>
          </a:xfrm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任意多边形 6"/>
            <p:cNvSpPr/>
            <p:nvPr/>
          </p:nvSpPr>
          <p:spPr>
            <a:xfrm>
              <a:off x="5152975" y="466648"/>
              <a:ext cx="2636520" cy="1447800"/>
            </a:xfrm>
            <a:custGeom>
              <a:avLst/>
              <a:gdLst>
                <a:gd name="connsiteX0" fmla="*/ 0 w 2636520"/>
                <a:gd name="connsiteY0" fmla="*/ 0 h 1447800"/>
                <a:gd name="connsiteX1" fmla="*/ 2103122 w 2636520"/>
                <a:gd name="connsiteY1" fmla="*/ 0 h 1447800"/>
                <a:gd name="connsiteX2" fmla="*/ 2636520 w 2636520"/>
                <a:gd name="connsiteY2" fmla="*/ 723900 h 1447800"/>
                <a:gd name="connsiteX3" fmla="*/ 2103122 w 2636520"/>
                <a:gd name="connsiteY3" fmla="*/ 1447800 h 1447800"/>
                <a:gd name="connsiteX4" fmla="*/ 0 w 2636520"/>
                <a:gd name="connsiteY4" fmla="*/ 1447800 h 1447800"/>
                <a:gd name="connsiteX5" fmla="*/ 0 w 2636520"/>
                <a:gd name="connsiteY5" fmla="*/ 1442632 h 1447800"/>
                <a:gd name="connsiteX6" fmla="*/ 529590 w 2636520"/>
                <a:gd name="connsiteY6" fmla="*/ 723900 h 1447800"/>
                <a:gd name="connsiteX7" fmla="*/ 0 w 2636520"/>
                <a:gd name="connsiteY7" fmla="*/ 5168 h 144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6520" h="1447800">
                  <a:moveTo>
                    <a:pt x="0" y="0"/>
                  </a:moveTo>
                  <a:lnTo>
                    <a:pt x="2103122" y="0"/>
                  </a:lnTo>
                  <a:lnTo>
                    <a:pt x="2636520" y="723900"/>
                  </a:lnTo>
                  <a:lnTo>
                    <a:pt x="2103122" y="1447800"/>
                  </a:lnTo>
                  <a:lnTo>
                    <a:pt x="0" y="1447800"/>
                  </a:lnTo>
                  <a:lnTo>
                    <a:pt x="0" y="1442632"/>
                  </a:lnTo>
                  <a:lnTo>
                    <a:pt x="529590" y="723900"/>
                  </a:lnTo>
                  <a:lnTo>
                    <a:pt x="0" y="5168"/>
                  </a:lnTo>
                  <a:close/>
                </a:path>
              </a:pathLst>
            </a:custGeom>
            <a:solidFill>
              <a:schemeClr val="accent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9" name="文本框 43"/>
            <p:cNvSpPr txBox="1"/>
            <p:nvPr/>
          </p:nvSpPr>
          <p:spPr>
            <a:xfrm>
              <a:off x="5634198" y="736002"/>
              <a:ext cx="1746578" cy="908919"/>
            </a:xfrm>
            <a:prstGeom prst="rect">
              <a:avLst/>
            </a:prstGeom>
            <a:noFill/>
            <a:ln w="50800">
              <a:noFill/>
            </a:ln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000" b="1" baseline="-30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不合格课程不含公共体育课及综合素质课</a:t>
              </a:r>
            </a:p>
          </p:txBody>
        </p:sp>
      </p:grpSp>
      <p:sp>
        <p:nvSpPr>
          <p:cNvPr id="8" name="左箭头 7">
            <a:hlinkClick r:id="rId3" action="ppaction://hlinksldjump"/>
          </p:cNvPr>
          <p:cNvSpPr/>
          <p:nvPr/>
        </p:nvSpPr>
        <p:spPr>
          <a:xfrm>
            <a:off x="8028305" y="4660265"/>
            <a:ext cx="360045" cy="2159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  <p:bldP spid="5" grpId="0" bldLvl="0" animBg="1"/>
      <p:bldP spid="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823322" y="205624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休学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899160" y="746125"/>
            <a:ext cx="7345680" cy="238760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197260" y="774080"/>
            <a:ext cx="6750750" cy="2359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sz="1600" b="1" dirty="0">
                <a:solidFill>
                  <a:srgbClr val="01A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允许休学的情况：</a:t>
            </a:r>
          </a:p>
          <a:p>
            <a:pPr algn="just">
              <a:lnSpc>
                <a:spcPct val="120000"/>
              </a:lnSpc>
            </a:pPr>
            <a:r>
              <a:rPr 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、经区（县）级以上医院或学校指定医院诊断，</a:t>
            </a:r>
            <a:r>
              <a:rPr lang="zh-CN" altLang="en-US" sz="1600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因病须停课治疗、休养六周以上者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、根据考勤，一个学期请假、旷课超过</a:t>
            </a:r>
            <a:r>
              <a:rPr lang="zh-CN" altLang="en-US" sz="1600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该学期总学时三分之一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者</a:t>
            </a:r>
          </a:p>
          <a:p>
            <a:pPr algn="just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、因创业实践或某种特殊原因需要暂时中断学业者</a:t>
            </a:r>
          </a:p>
          <a:p>
            <a:pPr algn="just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、学校认为应当休学者</a:t>
            </a:r>
          </a:p>
          <a:p>
            <a:pPr algn="just">
              <a:lnSpc>
                <a:spcPct val="120000"/>
              </a:lnSpc>
            </a:pP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休学年限：</a:t>
            </a:r>
            <a:r>
              <a:rPr lang="zh-CN" altLang="en-US" sz="1600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一般为一年，累计不超过两年（须在休学期满前办理续休学手续）</a:t>
            </a:r>
          </a:p>
        </p:txBody>
      </p:sp>
      <p:sp>
        <p:nvSpPr>
          <p:cNvPr id="5" name="矩形 93"/>
          <p:cNvSpPr/>
          <p:nvPr/>
        </p:nvSpPr>
        <p:spPr>
          <a:xfrm>
            <a:off x="861492" y="701313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3"/>
          <p:cNvSpPr/>
          <p:nvPr/>
        </p:nvSpPr>
        <p:spPr>
          <a:xfrm rot="10800000">
            <a:off x="8004091" y="2890322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5469890" y="3499485"/>
            <a:ext cx="2679065" cy="909320"/>
            <a:chOff x="5152975" y="580895"/>
            <a:chExt cx="2636520" cy="1447800"/>
          </a:xfrm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任意多边形 6"/>
            <p:cNvSpPr/>
            <p:nvPr/>
          </p:nvSpPr>
          <p:spPr>
            <a:xfrm>
              <a:off x="5152975" y="580895"/>
              <a:ext cx="2636520" cy="1447800"/>
            </a:xfrm>
            <a:custGeom>
              <a:avLst/>
              <a:gdLst>
                <a:gd name="connsiteX0" fmla="*/ 0 w 2636520"/>
                <a:gd name="connsiteY0" fmla="*/ 0 h 1447800"/>
                <a:gd name="connsiteX1" fmla="*/ 2103122 w 2636520"/>
                <a:gd name="connsiteY1" fmla="*/ 0 h 1447800"/>
                <a:gd name="connsiteX2" fmla="*/ 2636520 w 2636520"/>
                <a:gd name="connsiteY2" fmla="*/ 723900 h 1447800"/>
                <a:gd name="connsiteX3" fmla="*/ 2103122 w 2636520"/>
                <a:gd name="connsiteY3" fmla="*/ 1447800 h 1447800"/>
                <a:gd name="connsiteX4" fmla="*/ 0 w 2636520"/>
                <a:gd name="connsiteY4" fmla="*/ 1447800 h 1447800"/>
                <a:gd name="connsiteX5" fmla="*/ 0 w 2636520"/>
                <a:gd name="connsiteY5" fmla="*/ 1442632 h 1447800"/>
                <a:gd name="connsiteX6" fmla="*/ 529590 w 2636520"/>
                <a:gd name="connsiteY6" fmla="*/ 723900 h 1447800"/>
                <a:gd name="connsiteX7" fmla="*/ 0 w 2636520"/>
                <a:gd name="connsiteY7" fmla="*/ 5168 h 144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6520" h="1447800">
                  <a:moveTo>
                    <a:pt x="0" y="0"/>
                  </a:moveTo>
                  <a:lnTo>
                    <a:pt x="2103122" y="0"/>
                  </a:lnTo>
                  <a:lnTo>
                    <a:pt x="2636520" y="723900"/>
                  </a:lnTo>
                  <a:lnTo>
                    <a:pt x="2103122" y="1447800"/>
                  </a:lnTo>
                  <a:lnTo>
                    <a:pt x="0" y="1447800"/>
                  </a:lnTo>
                  <a:lnTo>
                    <a:pt x="0" y="1442632"/>
                  </a:lnTo>
                  <a:lnTo>
                    <a:pt x="529590" y="723900"/>
                  </a:lnTo>
                  <a:lnTo>
                    <a:pt x="0" y="5168"/>
                  </a:lnTo>
                  <a:close/>
                </a:path>
              </a:pathLst>
            </a:custGeom>
            <a:solidFill>
              <a:schemeClr val="accent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9" name="文本框 43"/>
            <p:cNvSpPr txBox="1"/>
            <p:nvPr/>
          </p:nvSpPr>
          <p:spPr>
            <a:xfrm>
              <a:off x="5685441" y="820928"/>
              <a:ext cx="1746578" cy="967559"/>
            </a:xfrm>
            <a:prstGeom prst="rect">
              <a:avLst/>
            </a:prstGeom>
            <a:noFill/>
            <a:ln w="50800">
              <a:noFill/>
            </a:ln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休学期间保留学籍，不享受在校生待遇</a:t>
              </a:r>
              <a:endParaRPr lang="zh-CN" altLang="en-US" sz="1400" b="1" baseline="-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  <p:bldP spid="5" grpId="0" bldLvl="0" animBg="1"/>
      <p:bldP spid="6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SCORM_RATE_SLIDES" val="1"/>
  <p:tag name="ISPRING_ULTRA_SCORM_SLIDE_COUNT" val="1"/>
</p:tagLst>
</file>

<file path=ppt/theme/theme1.xml><?xml version="1.0" encoding="utf-8"?>
<a:theme xmlns:a="http://schemas.openxmlformats.org/drawingml/2006/main" name="Office 主题">
  <a:themeElements>
    <a:clrScheme name="自定义 2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161"/>
      </a:accent1>
      <a:accent2>
        <a:srgbClr val="002161"/>
      </a:accent2>
      <a:accent3>
        <a:srgbClr val="002161"/>
      </a:accent3>
      <a:accent4>
        <a:srgbClr val="002161"/>
      </a:accent4>
      <a:accent5>
        <a:srgbClr val="7F7F7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100</TotalTime>
  <Words>1787</Words>
  <Application>Microsoft Office PowerPoint</Application>
  <PresentationFormat>全屏显示(16:9)</PresentationFormat>
  <Paragraphs>212</Paragraphs>
  <Slides>21</Slides>
  <Notes>16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2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常董</dc:creator>
  <cp:lastModifiedBy>吴清海</cp:lastModifiedBy>
  <cp:revision>167</cp:revision>
  <dcterms:created xsi:type="dcterms:W3CDTF">2015-10-16T03:54:00Z</dcterms:created>
  <dcterms:modified xsi:type="dcterms:W3CDTF">2019-04-26T01:54:29Z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2052-11.1.0.8573</vt:lpwstr>
  </property>
</Properties>
</file>