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handoutMasterIdLst>
    <p:handoutMasterId r:id="rId35"/>
  </p:handoutMasterIdLst>
  <p:sldIdLst>
    <p:sldId id="317" r:id="rId2"/>
    <p:sldId id="293" r:id="rId3"/>
    <p:sldId id="264" r:id="rId4"/>
    <p:sldId id="379" r:id="rId5"/>
    <p:sldId id="396" r:id="rId6"/>
    <p:sldId id="397" r:id="rId7"/>
    <p:sldId id="405" r:id="rId8"/>
    <p:sldId id="404" r:id="rId9"/>
    <p:sldId id="403" r:id="rId10"/>
    <p:sldId id="402" r:id="rId11"/>
    <p:sldId id="399" r:id="rId12"/>
    <p:sldId id="398" r:id="rId13"/>
    <p:sldId id="395" r:id="rId14"/>
    <p:sldId id="415" r:id="rId15"/>
    <p:sldId id="416" r:id="rId16"/>
    <p:sldId id="414" r:id="rId17"/>
    <p:sldId id="352" r:id="rId18"/>
    <p:sldId id="353" r:id="rId19"/>
    <p:sldId id="411" r:id="rId20"/>
    <p:sldId id="410" r:id="rId21"/>
    <p:sldId id="365" r:id="rId22"/>
    <p:sldId id="430" r:id="rId23"/>
    <p:sldId id="422" r:id="rId24"/>
    <p:sldId id="388" r:id="rId25"/>
    <p:sldId id="389" r:id="rId26"/>
    <p:sldId id="390" r:id="rId27"/>
    <p:sldId id="423" r:id="rId28"/>
    <p:sldId id="357" r:id="rId29"/>
    <p:sldId id="428" r:id="rId30"/>
    <p:sldId id="429" r:id="rId31"/>
    <p:sldId id="382" r:id="rId32"/>
    <p:sldId id="376" r:id="rId33"/>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F79600"/>
    <a:srgbClr val="731D06"/>
    <a:srgbClr val="F0B500"/>
    <a:srgbClr val="3992DB"/>
    <a:srgbClr val="0F1836"/>
    <a:srgbClr val="FDFDFD"/>
    <a:srgbClr val="D9D9D9"/>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43" autoAdjust="0"/>
    <p:restoredTop sz="94660" autoAdjust="0"/>
  </p:normalViewPr>
  <p:slideViewPr>
    <p:cSldViewPr>
      <p:cViewPr>
        <p:scale>
          <a:sx n="100" d="100"/>
          <a:sy n="100" d="100"/>
        </p:scale>
        <p:origin x="-132" y="-222"/>
      </p:cViewPr>
      <p:guideLst>
        <p:guide orient="horz" pos="1697"/>
        <p:guide pos="31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4" d="100"/>
        <a:sy n="104" d="100"/>
      </p:scale>
      <p:origin x="0" y="0"/>
    </p:cViewPr>
  </p:sorterViewPr>
  <p:notesViewPr>
    <p:cSldViewPr>
      <p:cViewPr varScale="1">
        <p:scale>
          <a:sx n="86" d="100"/>
          <a:sy n="86" d="100"/>
        </p:scale>
        <p:origin x="-3810" y="-90"/>
      </p:cViewPr>
      <p:guideLst>
        <p:guide orient="horz" pos="3017"/>
        <p:guide pos="238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1">
  <dgm:title val=""/>
  <dgm:desc val=""/>
  <dgm:catLst>
    <dgm:cat type="accent1" pri="11500"/>
  </dgm:catLst>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2">
  <dgm:title val=""/>
  <dgm:desc val=""/>
  <dgm:catLst>
    <dgm:cat type="accent1" pri="11500"/>
  </dgm:catLst>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EB1D179-D23D-41D4-AEEF-E4B9FEB06903}" type="doc">
      <dgm:prSet loTypeId="urn:microsoft.com/office/officeart/2005/8/layout/process1" loCatId="process" qsTypeId="urn:microsoft.com/office/officeart/2005/8/quickstyle/simple4#1" qsCatId="simple" csTypeId="urn:microsoft.com/office/officeart/2005/8/colors/accent1_5#1" csCatId="accent1" phldr="1"/>
      <dgm:spPr/>
    </dgm:pt>
    <dgm:pt modelId="{3F25DA44-7F3E-4C17-A40B-7F663FDBEA65}">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400" b="1" dirty="0">
              <a:effectLst>
                <a:outerShdw blurRad="38100" dist="19050" dir="2700000" algn="tl" rotWithShape="0">
                  <a:schemeClr val="dk1">
                    <a:alpha val="40000"/>
                  </a:schemeClr>
                </a:outerShdw>
              </a:effectLst>
              <a:latin typeface="+mj-ea"/>
              <a:ea typeface="+mj-ea"/>
              <a:sym typeface="+mn-ea"/>
            </a:rPr>
            <a:t>寄录取通知书时</a:t>
          </a:r>
          <a:endParaRPr lang="zh-CN" altLang="en-US" sz="1400" b="1" dirty="0">
            <a:effectLst>
              <a:outerShdw blurRad="38100" dist="19050" dir="2700000" algn="tl" rotWithShape="0">
                <a:schemeClr val="dk1">
                  <a:alpha val="40000"/>
                </a:schemeClr>
              </a:outerShdw>
            </a:effectLst>
            <a:latin typeface="+mj-ea"/>
            <a:ea typeface="+mj-ea"/>
          </a:endParaRPr>
        </a:p>
        <a:p>
          <a:pPr>
            <a:lnSpc>
              <a:spcPct val="100000"/>
            </a:lnSpc>
            <a:spcBef>
              <a:spcPct val="0"/>
            </a:spcBef>
            <a:spcAft>
              <a:spcPct val="35000"/>
            </a:spcAft>
          </a:pPr>
          <a:r>
            <a:rPr lang="zh-CN" altLang="en-US" sz="1600" b="1" dirty="0">
              <a:effectLst>
                <a:outerShdw blurRad="38100" dist="19050" dir="2700000" algn="tl" rotWithShape="0">
                  <a:schemeClr val="dk1">
                    <a:alpha val="40000"/>
                  </a:schemeClr>
                </a:outerShdw>
              </a:effectLst>
              <a:latin typeface="+mj-ea"/>
              <a:ea typeface="+mj-ea"/>
              <a:sym typeface="+mn-ea"/>
            </a:rPr>
            <a:t>附带资助简介</a:t>
          </a:r>
        </a:p>
      </dgm:t>
    </dgm:pt>
    <dgm:pt modelId="{EE9066D1-3403-4469-8E8C-0D40A82430F2}" type="parTrans" cxnId="{5B93DDDE-8879-45AF-8427-7F546D8CC4AB}">
      <dgm:prSet/>
      <dgm:spPr/>
    </dgm:pt>
    <dgm:pt modelId="{8EC5AF5E-9C9F-410A-A755-A3EA5186F948}" type="sibTrans" cxnId="{5B93DDDE-8879-45AF-8427-7F546D8CC4AB}">
      <dgm:prSet/>
      <dgm:spPr/>
      <dgm:t>
        <a:bodyPr/>
        <a:lstStyle/>
        <a:p>
          <a:endParaRPr lang="zh-CN" altLang="en-US"/>
        </a:p>
      </dgm:t>
    </dgm:pt>
    <dgm:pt modelId="{2E2F4D3A-969C-4DB2-9FA9-5C4A40369351}">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600" b="1" dirty="0" smtClean="0">
              <a:effectLst>
                <a:outerShdw blurRad="38100" dist="38100" dir="2700000" algn="tl">
                  <a:srgbClr val="000000">
                    <a:alpha val="43137"/>
                  </a:srgbClr>
                </a:outerShdw>
              </a:effectLst>
              <a:latin typeface="+mn-ea"/>
              <a:sym typeface="+mn-ea"/>
            </a:rPr>
            <a:t>对象：新生</a:t>
          </a:r>
          <a:endParaRPr lang="zh-CN" altLang="en-US" sz="1600" b="1" dirty="0" smtClean="0">
            <a:latin typeface="+mn-ea"/>
            <a:sym typeface="+mn-ea"/>
          </a:endParaRPr>
        </a:p>
      </dgm:t>
    </dgm:pt>
    <dgm:pt modelId="{1E934BFE-4D40-486C-8784-F698A10C4CF5}" type="parTrans" cxnId="{931AACC1-8E73-4B8B-BA3B-EE2DAE32494A}">
      <dgm:prSet/>
      <dgm:spPr/>
    </dgm:pt>
    <dgm:pt modelId="{EC1AFF77-9232-4EEB-95CB-85CEAB3B1FC0}" type="sibTrans" cxnId="{931AACC1-8E73-4B8B-BA3B-EE2DAE32494A}">
      <dgm:prSet/>
      <dgm:spPr/>
      <dgm:t>
        <a:bodyPr/>
        <a:lstStyle/>
        <a:p>
          <a:endParaRPr lang="zh-CN" altLang="en-US"/>
        </a:p>
      </dgm:t>
    </dgm:pt>
    <dgm:pt modelId="{37B86CFA-59B5-46FA-8A6B-9FB187CE14DF}">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200" b="1" dirty="0">
              <a:effectLst>
                <a:outerShdw blurRad="38100" dist="38100" dir="2700000" algn="tl">
                  <a:srgbClr val="000000">
                    <a:alpha val="43137"/>
                  </a:srgbClr>
                </a:outerShdw>
              </a:effectLst>
              <a:latin typeface="+mn-ea"/>
              <a:sym typeface="+mn-ea"/>
            </a:rPr>
            <a:t>学生</a:t>
          </a:r>
          <a:r>
            <a:rPr lang="zh-CN" altLang="en-US" sz="1200" b="1" dirty="0" smtClean="0">
              <a:effectLst>
                <a:outerShdw blurRad="38100" dist="38100" dir="2700000" algn="tl">
                  <a:srgbClr val="000000">
                    <a:alpha val="43137"/>
                  </a:srgbClr>
                </a:outerShdw>
              </a:effectLst>
              <a:latin typeface="+mn-ea"/>
              <a:sym typeface="+mn-ea"/>
            </a:rPr>
            <a:t>在生源地申请</a:t>
          </a:r>
          <a:endParaRPr lang="en-US" altLang="zh-CN" sz="1200" b="1" dirty="0" smtClean="0">
            <a:effectLst>
              <a:outerShdw blurRad="38100" dist="38100" dir="2700000" algn="tl">
                <a:srgbClr val="000000">
                  <a:alpha val="43137"/>
                </a:srgbClr>
              </a:outerShdw>
            </a:effectLst>
            <a:latin typeface="+mn-ea"/>
            <a:sym typeface="+mn-ea"/>
          </a:endParaRPr>
        </a:p>
        <a:p>
          <a:pPr>
            <a:lnSpc>
              <a:spcPct val="100000"/>
            </a:lnSpc>
            <a:spcBef>
              <a:spcPct val="0"/>
            </a:spcBef>
            <a:spcAft>
              <a:spcPct val="35000"/>
            </a:spcAft>
          </a:pPr>
          <a:r>
            <a:rPr lang="zh-CN" altLang="en-US" sz="1200" b="1" dirty="0" smtClean="0">
              <a:effectLst>
                <a:outerShdw blurRad="38100" dist="38100" dir="2700000" algn="tl">
                  <a:srgbClr val="000000">
                    <a:alpha val="43137"/>
                  </a:srgbClr>
                </a:outerShdw>
              </a:effectLst>
              <a:latin typeface="+mn-ea"/>
              <a:sym typeface="+mn-ea"/>
            </a:rPr>
            <a:t>贷款</a:t>
          </a:r>
          <a:r>
            <a:rPr lang="zh-CN" altLang="en-US" sz="1200" b="1" dirty="0">
              <a:effectLst>
                <a:outerShdw blurRad="38100" dist="38100" dir="2700000" algn="tl">
                  <a:srgbClr val="000000">
                    <a:alpha val="43137"/>
                  </a:srgbClr>
                </a:outerShdw>
              </a:effectLst>
              <a:latin typeface="+mn-ea"/>
              <a:sym typeface="+mn-ea"/>
            </a:rPr>
            <a:t>（</a:t>
          </a:r>
          <a:r>
            <a:rPr lang="en-US" altLang="zh-CN" sz="1200" b="1" dirty="0">
              <a:effectLst>
                <a:outerShdw blurRad="38100" dist="38100" dir="2700000" algn="tl">
                  <a:srgbClr val="000000">
                    <a:alpha val="43137"/>
                  </a:srgbClr>
                </a:outerShdw>
              </a:effectLst>
              <a:latin typeface="+mn-ea"/>
              <a:sym typeface="+mn-ea"/>
            </a:rPr>
            <a:t>7-8</a:t>
          </a:r>
          <a:r>
            <a:rPr lang="zh-CN" altLang="en-US" sz="1200" b="1" dirty="0">
              <a:effectLst>
                <a:outerShdw blurRad="38100" dist="38100" dir="2700000" algn="tl">
                  <a:srgbClr val="000000">
                    <a:alpha val="43137"/>
                  </a:srgbClr>
                </a:outerShdw>
              </a:effectLst>
              <a:latin typeface="+mn-ea"/>
              <a:sym typeface="+mn-ea"/>
            </a:rPr>
            <a:t>月）</a:t>
          </a:r>
        </a:p>
      </dgm:t>
    </dgm:pt>
    <dgm:pt modelId="{9DABF4F3-A9E6-40B1-A863-AC9409CC14BB}" type="parTrans" cxnId="{B33B79B5-3B34-4013-BAEA-1310BFBED1D5}">
      <dgm:prSet/>
      <dgm:spPr/>
    </dgm:pt>
    <dgm:pt modelId="{18EFF3C3-47F9-402B-A3F3-E9310EA281B4}" type="sibTrans" cxnId="{B33B79B5-3B34-4013-BAEA-1310BFBED1D5}">
      <dgm:prSet/>
      <dgm:spPr/>
      <dgm:t>
        <a:bodyPr/>
        <a:lstStyle/>
        <a:p>
          <a:endParaRPr lang="zh-CN" altLang="en-US"/>
        </a:p>
      </dgm:t>
    </dgm:pt>
    <dgm:pt modelId="{BE0658D1-9C15-40BE-8A67-CA7BD3E86FA4}">
      <dgm:prSet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200" b="1" dirty="0">
              <a:effectLst>
                <a:outerShdw blurRad="38100" dist="38100" dir="2700000" algn="tl">
                  <a:srgbClr val="000000">
                    <a:alpha val="43137"/>
                  </a:srgbClr>
                </a:outerShdw>
              </a:effectLst>
              <a:latin typeface="+mn-ea"/>
              <a:sym typeface="+mn-ea"/>
            </a:rPr>
            <a:t>带生源</a:t>
          </a:r>
          <a:r>
            <a:rPr lang="zh-CN" altLang="en-US" sz="1200" b="1" dirty="0" smtClean="0">
              <a:effectLst>
                <a:outerShdw blurRad="38100" dist="38100" dir="2700000" algn="tl">
                  <a:srgbClr val="000000">
                    <a:alpha val="43137"/>
                  </a:srgbClr>
                </a:outerShdw>
              </a:effectLst>
              <a:latin typeface="+mn-ea"/>
              <a:sym typeface="+mn-ea"/>
            </a:rPr>
            <a:t>地回执</a:t>
          </a:r>
          <a:r>
            <a:rPr lang="zh-CN" altLang="en-US" sz="1200" b="1" dirty="0">
              <a:effectLst>
                <a:outerShdw blurRad="38100" dist="38100" dir="2700000" algn="tl">
                  <a:srgbClr val="000000">
                    <a:alpha val="43137"/>
                  </a:srgbClr>
                </a:outerShdw>
              </a:effectLst>
              <a:latin typeface="+mn-ea"/>
              <a:sym typeface="+mn-ea"/>
            </a:rPr>
            <a:t>报到时申请走绿色通道</a:t>
          </a:r>
          <a:r>
            <a:rPr lang="zh-CN" altLang="en-US" sz="1200" b="1" dirty="0" smtClean="0">
              <a:effectLst>
                <a:outerShdw blurRad="38100" dist="38100" dir="2700000" algn="tl">
                  <a:srgbClr val="000000">
                    <a:alpha val="43137"/>
                  </a:srgbClr>
                </a:outerShdw>
              </a:effectLst>
              <a:latin typeface="+mn-ea"/>
              <a:sym typeface="+mn-ea"/>
            </a:rPr>
            <a:t> </a:t>
          </a:r>
        </a:p>
      </dgm:t>
    </dgm:pt>
    <dgm:pt modelId="{28B32EB5-43A3-4D0B-BCB5-79001CF98C4B}" type="parTrans" cxnId="{88460A07-3E98-47FD-88D2-B39A9C32AB4A}">
      <dgm:prSet/>
      <dgm:spPr/>
    </dgm:pt>
    <dgm:pt modelId="{9F10A6EC-8975-41BA-BBDF-CE0FEC4E0333}" type="sibTrans" cxnId="{88460A07-3E98-47FD-88D2-B39A9C32AB4A}">
      <dgm:prSet/>
      <dgm:spPr/>
    </dgm:pt>
    <dgm:pt modelId="{BF708676-7EFC-4C81-9D3A-3E677EAC1C7B}" type="pres">
      <dgm:prSet presAssocID="{8EB1D179-D23D-41D4-AEEF-E4B9FEB06903}" presName="Name0" presStyleCnt="0">
        <dgm:presLayoutVars>
          <dgm:dir/>
          <dgm:resizeHandles val="exact"/>
        </dgm:presLayoutVars>
      </dgm:prSet>
      <dgm:spPr/>
    </dgm:pt>
    <dgm:pt modelId="{111DEAC9-5D4C-4A6A-A44E-082A26F60596}" type="pres">
      <dgm:prSet presAssocID="{3F25DA44-7F3E-4C17-A40B-7F663FDBEA65}" presName="node" presStyleLbl="node1" presStyleIdx="0" presStyleCnt="4">
        <dgm:presLayoutVars>
          <dgm:bulletEnabled val="1"/>
        </dgm:presLayoutVars>
      </dgm:prSet>
      <dgm:spPr/>
      <dgm:t>
        <a:bodyPr/>
        <a:lstStyle/>
        <a:p>
          <a:endParaRPr lang="zh-CN" altLang="en-US"/>
        </a:p>
      </dgm:t>
    </dgm:pt>
    <dgm:pt modelId="{8A5CF0CE-3323-464D-9C63-05C1BDB053F5}" type="pres">
      <dgm:prSet presAssocID="{8EC5AF5E-9C9F-410A-A755-A3EA5186F948}" presName="sibTrans" presStyleLbl="sibTrans2D1" presStyleIdx="0" presStyleCnt="3"/>
      <dgm:spPr/>
      <dgm:t>
        <a:bodyPr/>
        <a:lstStyle/>
        <a:p>
          <a:endParaRPr lang="zh-CN" altLang="en-US"/>
        </a:p>
      </dgm:t>
    </dgm:pt>
    <dgm:pt modelId="{5FA465F6-7607-499F-BFB2-52F4E071FB67}" type="pres">
      <dgm:prSet presAssocID="{8EC5AF5E-9C9F-410A-A755-A3EA5186F948}" presName="connectorText" presStyleLbl="sibTrans2D1" presStyleIdx="0" presStyleCnt="3"/>
      <dgm:spPr/>
      <dgm:t>
        <a:bodyPr/>
        <a:lstStyle/>
        <a:p>
          <a:endParaRPr lang="zh-CN" altLang="en-US"/>
        </a:p>
      </dgm:t>
    </dgm:pt>
    <dgm:pt modelId="{552FB8E7-A5FB-4CC3-94C3-CE0BDF19F9F1}" type="pres">
      <dgm:prSet presAssocID="{2E2F4D3A-969C-4DB2-9FA9-5C4A40369351}" presName="node" presStyleLbl="node1" presStyleIdx="1" presStyleCnt="4">
        <dgm:presLayoutVars>
          <dgm:bulletEnabled val="1"/>
        </dgm:presLayoutVars>
      </dgm:prSet>
      <dgm:spPr/>
      <dgm:t>
        <a:bodyPr/>
        <a:lstStyle/>
        <a:p>
          <a:endParaRPr lang="zh-CN" altLang="en-US"/>
        </a:p>
      </dgm:t>
    </dgm:pt>
    <dgm:pt modelId="{353C3794-50AA-4D44-83C9-CE28317C3317}" type="pres">
      <dgm:prSet presAssocID="{EC1AFF77-9232-4EEB-95CB-85CEAB3B1FC0}" presName="sibTrans" presStyleLbl="sibTrans2D1" presStyleIdx="1" presStyleCnt="3"/>
      <dgm:spPr/>
      <dgm:t>
        <a:bodyPr/>
        <a:lstStyle/>
        <a:p>
          <a:endParaRPr lang="zh-CN" altLang="en-US"/>
        </a:p>
      </dgm:t>
    </dgm:pt>
    <dgm:pt modelId="{5AFF040D-0639-4120-9E39-DA822CF9F321}" type="pres">
      <dgm:prSet presAssocID="{EC1AFF77-9232-4EEB-95CB-85CEAB3B1FC0}" presName="connectorText" presStyleLbl="sibTrans2D1" presStyleIdx="1" presStyleCnt="3"/>
      <dgm:spPr/>
      <dgm:t>
        <a:bodyPr/>
        <a:lstStyle/>
        <a:p>
          <a:endParaRPr lang="zh-CN" altLang="en-US"/>
        </a:p>
      </dgm:t>
    </dgm:pt>
    <dgm:pt modelId="{A1E15D63-E1FF-4A28-A04F-A2B65927BC31}" type="pres">
      <dgm:prSet presAssocID="{37B86CFA-59B5-46FA-8A6B-9FB187CE14DF}" presName="node" presStyleLbl="node1" presStyleIdx="2" presStyleCnt="4" custLinFactNeighborX="-3984" custLinFactNeighborY="-612">
        <dgm:presLayoutVars>
          <dgm:bulletEnabled val="1"/>
        </dgm:presLayoutVars>
      </dgm:prSet>
      <dgm:spPr/>
      <dgm:t>
        <a:bodyPr/>
        <a:lstStyle/>
        <a:p>
          <a:endParaRPr lang="zh-CN" altLang="en-US"/>
        </a:p>
      </dgm:t>
    </dgm:pt>
    <dgm:pt modelId="{7FB730E9-2C0A-43AD-8FA5-3929895BC4BA}" type="pres">
      <dgm:prSet presAssocID="{18EFF3C3-47F9-402B-A3F3-E9310EA281B4}" presName="sibTrans" presStyleLbl="sibTrans2D1" presStyleIdx="2" presStyleCnt="3"/>
      <dgm:spPr/>
      <dgm:t>
        <a:bodyPr/>
        <a:lstStyle/>
        <a:p>
          <a:endParaRPr lang="zh-CN" altLang="en-US"/>
        </a:p>
      </dgm:t>
    </dgm:pt>
    <dgm:pt modelId="{1F268586-6C95-47BF-A657-69D4DB075E78}" type="pres">
      <dgm:prSet presAssocID="{18EFF3C3-47F9-402B-A3F3-E9310EA281B4}" presName="connectorText" presStyleLbl="sibTrans2D1" presStyleIdx="2" presStyleCnt="3"/>
      <dgm:spPr/>
      <dgm:t>
        <a:bodyPr/>
        <a:lstStyle/>
        <a:p>
          <a:endParaRPr lang="zh-CN" altLang="en-US"/>
        </a:p>
      </dgm:t>
    </dgm:pt>
    <dgm:pt modelId="{4C93438D-C7E9-4F0E-801A-B9D8FCF0ADC9}" type="pres">
      <dgm:prSet presAssocID="{BE0658D1-9C15-40BE-8A67-CA7BD3E86FA4}" presName="node" presStyleLbl="node1" presStyleIdx="3" presStyleCnt="4">
        <dgm:presLayoutVars>
          <dgm:bulletEnabled val="1"/>
        </dgm:presLayoutVars>
      </dgm:prSet>
      <dgm:spPr/>
      <dgm:t>
        <a:bodyPr/>
        <a:lstStyle/>
        <a:p>
          <a:endParaRPr lang="zh-CN" altLang="en-US"/>
        </a:p>
      </dgm:t>
    </dgm:pt>
  </dgm:ptLst>
  <dgm:cxnLst>
    <dgm:cxn modelId="{F474F27E-C4EE-453D-9351-77F9255D52E8}" type="presOf" srcId="{BE0658D1-9C15-40BE-8A67-CA7BD3E86FA4}" destId="{4C93438D-C7E9-4F0E-801A-B9D8FCF0ADC9}" srcOrd="0" destOrd="0" presId="urn:microsoft.com/office/officeart/2005/8/layout/process1"/>
    <dgm:cxn modelId="{BB095AE2-95B3-419D-8CC0-1CAC6BF9492B}" type="presOf" srcId="{EC1AFF77-9232-4EEB-95CB-85CEAB3B1FC0}" destId="{5AFF040D-0639-4120-9E39-DA822CF9F321}" srcOrd="1" destOrd="0" presId="urn:microsoft.com/office/officeart/2005/8/layout/process1"/>
    <dgm:cxn modelId="{E5A4DD4D-97F2-44C5-B725-8D6F428F197B}" type="presOf" srcId="{8EC5AF5E-9C9F-410A-A755-A3EA5186F948}" destId="{5FA465F6-7607-499F-BFB2-52F4E071FB67}" srcOrd="1" destOrd="0" presId="urn:microsoft.com/office/officeart/2005/8/layout/process1"/>
    <dgm:cxn modelId="{94FD6226-4899-486B-B86C-B470D473C66F}" type="presOf" srcId="{18EFF3C3-47F9-402B-A3F3-E9310EA281B4}" destId="{1F268586-6C95-47BF-A657-69D4DB075E78}" srcOrd="1" destOrd="0" presId="urn:microsoft.com/office/officeart/2005/8/layout/process1"/>
    <dgm:cxn modelId="{8F66044E-6CD1-4C64-8E15-E0C1FAD3DEC1}" type="presOf" srcId="{EC1AFF77-9232-4EEB-95CB-85CEAB3B1FC0}" destId="{353C3794-50AA-4D44-83C9-CE28317C3317}" srcOrd="0" destOrd="0" presId="urn:microsoft.com/office/officeart/2005/8/layout/process1"/>
    <dgm:cxn modelId="{54138441-AB59-464B-90D7-CBF1CBFDAFE4}" type="presOf" srcId="{8EC5AF5E-9C9F-410A-A755-A3EA5186F948}" destId="{8A5CF0CE-3323-464D-9C63-05C1BDB053F5}" srcOrd="0" destOrd="0" presId="urn:microsoft.com/office/officeart/2005/8/layout/process1"/>
    <dgm:cxn modelId="{931AACC1-8E73-4B8B-BA3B-EE2DAE32494A}" srcId="{8EB1D179-D23D-41D4-AEEF-E4B9FEB06903}" destId="{2E2F4D3A-969C-4DB2-9FA9-5C4A40369351}" srcOrd="1" destOrd="0" parTransId="{1E934BFE-4D40-486C-8784-F698A10C4CF5}" sibTransId="{EC1AFF77-9232-4EEB-95CB-85CEAB3B1FC0}"/>
    <dgm:cxn modelId="{5B93DDDE-8879-45AF-8427-7F546D8CC4AB}" srcId="{8EB1D179-D23D-41D4-AEEF-E4B9FEB06903}" destId="{3F25DA44-7F3E-4C17-A40B-7F663FDBEA65}" srcOrd="0" destOrd="0" parTransId="{EE9066D1-3403-4469-8E8C-0D40A82430F2}" sibTransId="{8EC5AF5E-9C9F-410A-A755-A3EA5186F948}"/>
    <dgm:cxn modelId="{B0ED1491-098C-460D-8B97-53968CD51508}" type="presOf" srcId="{37B86CFA-59B5-46FA-8A6B-9FB187CE14DF}" destId="{A1E15D63-E1FF-4A28-A04F-A2B65927BC31}" srcOrd="0" destOrd="0" presId="urn:microsoft.com/office/officeart/2005/8/layout/process1"/>
    <dgm:cxn modelId="{B33B79B5-3B34-4013-BAEA-1310BFBED1D5}" srcId="{8EB1D179-D23D-41D4-AEEF-E4B9FEB06903}" destId="{37B86CFA-59B5-46FA-8A6B-9FB187CE14DF}" srcOrd="2" destOrd="0" parTransId="{9DABF4F3-A9E6-40B1-A863-AC9409CC14BB}" sibTransId="{18EFF3C3-47F9-402B-A3F3-E9310EA281B4}"/>
    <dgm:cxn modelId="{37C7E78C-2D4F-4E3A-AF26-142F9E9804FF}" type="presOf" srcId="{8EB1D179-D23D-41D4-AEEF-E4B9FEB06903}" destId="{BF708676-7EFC-4C81-9D3A-3E677EAC1C7B}" srcOrd="0" destOrd="0" presId="urn:microsoft.com/office/officeart/2005/8/layout/process1"/>
    <dgm:cxn modelId="{88460A07-3E98-47FD-88D2-B39A9C32AB4A}" srcId="{8EB1D179-D23D-41D4-AEEF-E4B9FEB06903}" destId="{BE0658D1-9C15-40BE-8A67-CA7BD3E86FA4}" srcOrd="3" destOrd="0" parTransId="{28B32EB5-43A3-4D0B-BCB5-79001CF98C4B}" sibTransId="{9F10A6EC-8975-41BA-BBDF-CE0FEC4E0333}"/>
    <dgm:cxn modelId="{267F9506-7666-4CE5-88F2-360D92827647}" type="presOf" srcId="{3F25DA44-7F3E-4C17-A40B-7F663FDBEA65}" destId="{111DEAC9-5D4C-4A6A-A44E-082A26F60596}" srcOrd="0" destOrd="0" presId="urn:microsoft.com/office/officeart/2005/8/layout/process1"/>
    <dgm:cxn modelId="{B1CF4070-FB48-40CC-ABF2-27BEB540BD49}" type="presOf" srcId="{18EFF3C3-47F9-402B-A3F3-E9310EA281B4}" destId="{7FB730E9-2C0A-43AD-8FA5-3929895BC4BA}" srcOrd="0" destOrd="0" presId="urn:microsoft.com/office/officeart/2005/8/layout/process1"/>
    <dgm:cxn modelId="{1E8A7303-0F76-42D4-B765-DAA57EEECFB2}" type="presOf" srcId="{2E2F4D3A-969C-4DB2-9FA9-5C4A40369351}" destId="{552FB8E7-A5FB-4CC3-94C3-CE0BDF19F9F1}" srcOrd="0" destOrd="0" presId="urn:microsoft.com/office/officeart/2005/8/layout/process1"/>
    <dgm:cxn modelId="{5BE44187-B79D-4086-8D36-F9F55631FEDE}" type="presParOf" srcId="{BF708676-7EFC-4C81-9D3A-3E677EAC1C7B}" destId="{111DEAC9-5D4C-4A6A-A44E-082A26F60596}" srcOrd="0" destOrd="0" presId="urn:microsoft.com/office/officeart/2005/8/layout/process1"/>
    <dgm:cxn modelId="{A6CE9516-C589-493F-8EA3-A067F319B66C}" type="presParOf" srcId="{BF708676-7EFC-4C81-9D3A-3E677EAC1C7B}" destId="{8A5CF0CE-3323-464D-9C63-05C1BDB053F5}" srcOrd="1" destOrd="0" presId="urn:microsoft.com/office/officeart/2005/8/layout/process1"/>
    <dgm:cxn modelId="{A5E63FDF-F22D-44BC-B8D2-761F5EA5509A}" type="presParOf" srcId="{8A5CF0CE-3323-464D-9C63-05C1BDB053F5}" destId="{5FA465F6-7607-499F-BFB2-52F4E071FB67}" srcOrd="0" destOrd="0" presId="urn:microsoft.com/office/officeart/2005/8/layout/process1"/>
    <dgm:cxn modelId="{5E9CEF85-FE86-4DD7-9662-209F1ABA8682}" type="presParOf" srcId="{BF708676-7EFC-4C81-9D3A-3E677EAC1C7B}" destId="{552FB8E7-A5FB-4CC3-94C3-CE0BDF19F9F1}" srcOrd="2" destOrd="0" presId="urn:microsoft.com/office/officeart/2005/8/layout/process1"/>
    <dgm:cxn modelId="{E5EA29E9-F792-4D83-AA74-F59ED4C071F4}" type="presParOf" srcId="{BF708676-7EFC-4C81-9D3A-3E677EAC1C7B}" destId="{353C3794-50AA-4D44-83C9-CE28317C3317}" srcOrd="3" destOrd="0" presId="urn:microsoft.com/office/officeart/2005/8/layout/process1"/>
    <dgm:cxn modelId="{7ECF3AF6-845C-4911-89E1-600711EE2EE5}" type="presParOf" srcId="{353C3794-50AA-4D44-83C9-CE28317C3317}" destId="{5AFF040D-0639-4120-9E39-DA822CF9F321}" srcOrd="0" destOrd="0" presId="urn:microsoft.com/office/officeart/2005/8/layout/process1"/>
    <dgm:cxn modelId="{F80A4734-0C59-4E28-9D62-FD1584CACC1A}" type="presParOf" srcId="{BF708676-7EFC-4C81-9D3A-3E677EAC1C7B}" destId="{A1E15D63-E1FF-4A28-A04F-A2B65927BC31}" srcOrd="4" destOrd="0" presId="urn:microsoft.com/office/officeart/2005/8/layout/process1"/>
    <dgm:cxn modelId="{FB45FC8C-0756-42B2-9674-22821EBC1557}" type="presParOf" srcId="{BF708676-7EFC-4C81-9D3A-3E677EAC1C7B}" destId="{7FB730E9-2C0A-43AD-8FA5-3929895BC4BA}" srcOrd="5" destOrd="0" presId="urn:microsoft.com/office/officeart/2005/8/layout/process1"/>
    <dgm:cxn modelId="{26EC052C-6E9F-471C-8D55-0CB3DEBA0539}" type="presParOf" srcId="{7FB730E9-2C0A-43AD-8FA5-3929895BC4BA}" destId="{1F268586-6C95-47BF-A657-69D4DB075E78}" srcOrd="0" destOrd="0" presId="urn:microsoft.com/office/officeart/2005/8/layout/process1"/>
    <dgm:cxn modelId="{A118D4B6-DEAE-435B-9C9E-BD9389137574}" type="presParOf" srcId="{BF708676-7EFC-4C81-9D3A-3E677EAC1C7B}" destId="{4C93438D-C7E9-4F0E-801A-B9D8FCF0ADC9}"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B1D179-D23D-41D4-AEEF-E4B9FEB06903}" type="doc">
      <dgm:prSet loTypeId="urn:microsoft.com/office/officeart/2005/8/layout/process1" loCatId="process" qsTypeId="urn:microsoft.com/office/officeart/2005/8/quickstyle/simple4#2" qsCatId="simple" csTypeId="urn:microsoft.com/office/officeart/2005/8/colors/accent1_5#2" csCatId="accent1" phldr="1"/>
      <dgm:spPr/>
    </dgm:pt>
    <dgm:pt modelId="{3F25DA44-7F3E-4C17-A40B-7F663FDBEA65}">
      <dgm:prSet phldrT="[文本]" phldr="0" custT="1"/>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sz="1400" b="1" dirty="0">
              <a:solidFill>
                <a:schemeClr val="bg1"/>
              </a:solidFill>
              <a:latin typeface="+mn-ea"/>
              <a:sym typeface="+mn-ea"/>
            </a:rPr>
            <a:t>交生源地</a:t>
          </a:r>
          <a:r>
            <a:rPr lang="zh-CN" altLang="en-US" sz="1400" b="1" dirty="0" smtClean="0">
              <a:solidFill>
                <a:schemeClr val="bg1"/>
              </a:solidFill>
              <a:latin typeface="+mn-ea"/>
              <a:sym typeface="+mn-ea"/>
            </a:rPr>
            <a:t>贷款</a:t>
          </a:r>
          <a:endParaRPr lang="en-US" altLang="zh-CN" sz="1400" b="1" dirty="0" smtClean="0">
            <a:solidFill>
              <a:schemeClr val="bg1"/>
            </a:solidFill>
            <a:latin typeface="+mn-ea"/>
            <a:ea typeface="+mn-ea"/>
            <a:cs typeface="+mn-cs"/>
          </a:endParaRPr>
        </a:p>
        <a:p>
          <a:pPr>
            <a:lnSpc>
              <a:spcPct val="100000"/>
            </a:lnSpc>
            <a:spcBef>
              <a:spcPct val="0"/>
            </a:spcBef>
            <a:spcAft>
              <a:spcPct val="35000"/>
            </a:spcAft>
          </a:pPr>
          <a:r>
            <a:rPr lang="zh-CN" altLang="en-US" sz="1400" b="1" dirty="0" smtClean="0">
              <a:solidFill>
                <a:schemeClr val="bg1"/>
              </a:solidFill>
              <a:latin typeface="+mn-ea"/>
              <a:sym typeface="+mn-ea"/>
            </a:rPr>
            <a:t>回执到二级学院</a:t>
          </a:r>
          <a:endParaRPr lang="zh-CN" altLang="en-US" sz="1400" dirty="0"/>
        </a:p>
      </dgm:t>
    </dgm:pt>
    <dgm:pt modelId="{EE9066D1-3403-4469-8E8C-0D40A82430F2}" type="parTrans" cxnId="{6634286F-3E17-4383-BA22-27FDB669CD83}">
      <dgm:prSet/>
      <dgm:spPr/>
    </dgm:pt>
    <dgm:pt modelId="{8EC5AF5E-9C9F-410A-A755-A3EA5186F948}" type="sibTrans" cxnId="{6634286F-3E17-4383-BA22-27FDB669CD83}">
      <dgm:prSet/>
      <dgm:spPr/>
      <dgm:t>
        <a:bodyPr/>
        <a:lstStyle/>
        <a:p>
          <a:endParaRPr lang="zh-CN" altLang="en-US"/>
        </a:p>
      </dgm:t>
    </dgm:pt>
    <dgm:pt modelId="{2E2F4D3A-969C-4DB2-9FA9-5C4A40369351}">
      <dgm:prSet phldrT="[文本]" phldr="0" custT="0"/>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b="1" dirty="0">
              <a:solidFill>
                <a:schemeClr val="bg1"/>
              </a:solidFill>
              <a:latin typeface="+mn-ea"/>
              <a:sym typeface="+mn-ea"/>
            </a:rPr>
            <a:t>交</a:t>
          </a:r>
          <a:r>
            <a:rPr lang="zh-CN" altLang="en-US" b="1" dirty="0" smtClean="0">
              <a:solidFill>
                <a:schemeClr val="bg1"/>
              </a:solidFill>
              <a:latin typeface="+mn-ea"/>
              <a:sym typeface="+mn-ea"/>
            </a:rPr>
            <a:t>学校</a:t>
          </a:r>
          <a:endParaRPr lang="en-US" altLang="zh-CN" b="1" dirty="0" smtClean="0">
            <a:solidFill>
              <a:schemeClr val="bg1"/>
            </a:solidFill>
            <a:latin typeface="+mn-ea"/>
            <a:ea typeface="+mn-ea"/>
            <a:cs typeface="+mn-cs"/>
          </a:endParaRPr>
        </a:p>
        <a:p>
          <a:pPr>
            <a:lnSpc>
              <a:spcPct val="100000"/>
            </a:lnSpc>
            <a:spcBef>
              <a:spcPct val="0"/>
            </a:spcBef>
            <a:spcAft>
              <a:spcPct val="35000"/>
            </a:spcAft>
          </a:pPr>
          <a:r>
            <a:rPr lang="zh-CN" altLang="en-US" b="1" dirty="0" smtClean="0">
              <a:solidFill>
                <a:schemeClr val="bg1"/>
              </a:solidFill>
              <a:latin typeface="+mn-ea"/>
              <a:sym typeface="+mn-ea"/>
            </a:rPr>
            <a:t>资助</a:t>
          </a:r>
          <a:r>
            <a:rPr lang="zh-CN" altLang="en-US" b="1" dirty="0">
              <a:solidFill>
                <a:schemeClr val="bg1"/>
              </a:solidFill>
              <a:latin typeface="+mn-ea"/>
              <a:sym typeface="+mn-ea"/>
            </a:rPr>
            <a:t>中心</a:t>
          </a:r>
          <a:endParaRPr lang="zh-CN" altLang="en-US"/>
        </a:p>
      </dgm:t>
    </dgm:pt>
    <dgm:pt modelId="{1E934BFE-4D40-486C-8784-F698A10C4CF5}" type="parTrans" cxnId="{73176FDE-678F-49A3-8AF9-BFC77EBE32CF}">
      <dgm:prSet/>
      <dgm:spPr/>
    </dgm:pt>
    <dgm:pt modelId="{EC1AFF77-9232-4EEB-95CB-85CEAB3B1FC0}" type="sibTrans" cxnId="{73176FDE-678F-49A3-8AF9-BFC77EBE32CF}">
      <dgm:prSet/>
      <dgm:spPr/>
      <dgm:t>
        <a:bodyPr/>
        <a:lstStyle/>
        <a:p>
          <a:endParaRPr lang="zh-CN" altLang="en-US"/>
        </a:p>
      </dgm:t>
    </dgm:pt>
    <dgm:pt modelId="{37B86CFA-59B5-46FA-8A6B-9FB187CE14DF}">
      <dgm:prSet phldrT="[文本]" phldr="0" custT="0"/>
      <dgm:spPr/>
      <dgm:t>
        <a:bodyPr vert="horz" wrap="square"/>
        <a:lstStyle>
          <a:lvl1pPr algn="ctr">
            <a:defRPr sz="1600"/>
          </a:lvl1pPr>
          <a:lvl2pPr marL="114300" indent="-114300" algn="ctr">
            <a:defRPr sz="1200"/>
          </a:lvl2pPr>
          <a:lvl3pPr marL="228600" indent="-114300" algn="ctr">
            <a:defRPr sz="1200"/>
          </a:lvl3pPr>
          <a:lvl4pPr marL="342900" indent="-114300" algn="ctr">
            <a:defRPr sz="1200"/>
          </a:lvl4pPr>
          <a:lvl5pPr marL="457200" indent="-114300" algn="ctr">
            <a:defRPr sz="1200"/>
          </a:lvl5pPr>
          <a:lvl6pPr marL="571500" indent="-114300" algn="ctr">
            <a:defRPr sz="1200"/>
          </a:lvl6pPr>
          <a:lvl7pPr marL="685800" indent="-114300" algn="ctr">
            <a:defRPr sz="1200"/>
          </a:lvl7pPr>
          <a:lvl8pPr marL="800100" indent="-114300" algn="ctr">
            <a:defRPr sz="1200"/>
          </a:lvl8pPr>
          <a:lvl9pPr marL="914400" indent="-114300" algn="ctr">
            <a:defRPr sz="1200"/>
          </a:lvl9pPr>
        </a:lstStyle>
        <a:p>
          <a:pPr>
            <a:lnSpc>
              <a:spcPct val="100000"/>
            </a:lnSpc>
            <a:spcBef>
              <a:spcPct val="0"/>
            </a:spcBef>
            <a:spcAft>
              <a:spcPct val="35000"/>
            </a:spcAft>
          </a:pPr>
          <a:r>
            <a:rPr lang="zh-CN" altLang="en-US" b="1" dirty="0" smtClean="0">
              <a:solidFill>
                <a:schemeClr val="bg1"/>
              </a:solidFill>
              <a:latin typeface="+mn-ea"/>
              <a:sym typeface="+mn-ea"/>
            </a:rPr>
            <a:t>录入国开行贷款系统</a:t>
          </a:r>
          <a:endParaRPr lang="zh-CN" altLang="en-US" dirty="0"/>
        </a:p>
      </dgm:t>
    </dgm:pt>
    <dgm:pt modelId="{9DABF4F3-A9E6-40B1-A863-AC9409CC14BB}" type="parTrans" cxnId="{0902E5C4-C8D0-4656-BCB8-2AEDB49279B5}">
      <dgm:prSet/>
      <dgm:spPr/>
    </dgm:pt>
    <dgm:pt modelId="{18EFF3C3-47F9-402B-A3F3-E9310EA281B4}" type="sibTrans" cxnId="{0902E5C4-C8D0-4656-BCB8-2AEDB49279B5}">
      <dgm:prSet/>
      <dgm:spPr/>
    </dgm:pt>
    <dgm:pt modelId="{BF708676-7EFC-4C81-9D3A-3E677EAC1C7B}" type="pres">
      <dgm:prSet presAssocID="{8EB1D179-D23D-41D4-AEEF-E4B9FEB06903}" presName="Name0" presStyleCnt="0">
        <dgm:presLayoutVars>
          <dgm:dir/>
          <dgm:resizeHandles val="exact"/>
        </dgm:presLayoutVars>
      </dgm:prSet>
      <dgm:spPr/>
    </dgm:pt>
    <dgm:pt modelId="{111DEAC9-5D4C-4A6A-A44E-082A26F60596}" type="pres">
      <dgm:prSet presAssocID="{3F25DA44-7F3E-4C17-A40B-7F663FDBEA65}" presName="node" presStyleLbl="node1" presStyleIdx="0" presStyleCnt="3">
        <dgm:presLayoutVars>
          <dgm:bulletEnabled val="1"/>
        </dgm:presLayoutVars>
      </dgm:prSet>
      <dgm:spPr/>
      <dgm:t>
        <a:bodyPr/>
        <a:lstStyle/>
        <a:p>
          <a:endParaRPr lang="zh-CN" altLang="en-US"/>
        </a:p>
      </dgm:t>
    </dgm:pt>
    <dgm:pt modelId="{8A5CF0CE-3323-464D-9C63-05C1BDB053F5}" type="pres">
      <dgm:prSet presAssocID="{8EC5AF5E-9C9F-410A-A755-A3EA5186F948}" presName="sibTrans" presStyleLbl="sibTrans2D1" presStyleIdx="0" presStyleCnt="2"/>
      <dgm:spPr/>
      <dgm:t>
        <a:bodyPr/>
        <a:lstStyle/>
        <a:p>
          <a:endParaRPr lang="zh-CN" altLang="en-US"/>
        </a:p>
      </dgm:t>
    </dgm:pt>
    <dgm:pt modelId="{5FA465F6-7607-499F-BFB2-52F4E071FB67}" type="pres">
      <dgm:prSet presAssocID="{8EC5AF5E-9C9F-410A-A755-A3EA5186F948}" presName="connectorText" presStyleLbl="sibTrans2D1" presStyleIdx="0" presStyleCnt="2"/>
      <dgm:spPr/>
      <dgm:t>
        <a:bodyPr/>
        <a:lstStyle/>
        <a:p>
          <a:endParaRPr lang="zh-CN" altLang="en-US"/>
        </a:p>
      </dgm:t>
    </dgm:pt>
    <dgm:pt modelId="{552FB8E7-A5FB-4CC3-94C3-CE0BDF19F9F1}" type="pres">
      <dgm:prSet presAssocID="{2E2F4D3A-969C-4DB2-9FA9-5C4A40369351}" presName="node" presStyleLbl="node1" presStyleIdx="1" presStyleCnt="3">
        <dgm:presLayoutVars>
          <dgm:bulletEnabled val="1"/>
        </dgm:presLayoutVars>
      </dgm:prSet>
      <dgm:spPr/>
      <dgm:t>
        <a:bodyPr/>
        <a:lstStyle/>
        <a:p>
          <a:endParaRPr lang="zh-CN" altLang="en-US"/>
        </a:p>
      </dgm:t>
    </dgm:pt>
    <dgm:pt modelId="{353C3794-50AA-4D44-83C9-CE28317C3317}" type="pres">
      <dgm:prSet presAssocID="{EC1AFF77-9232-4EEB-95CB-85CEAB3B1FC0}" presName="sibTrans" presStyleLbl="sibTrans2D1" presStyleIdx="1" presStyleCnt="2"/>
      <dgm:spPr/>
      <dgm:t>
        <a:bodyPr/>
        <a:lstStyle/>
        <a:p>
          <a:endParaRPr lang="zh-CN" altLang="en-US"/>
        </a:p>
      </dgm:t>
    </dgm:pt>
    <dgm:pt modelId="{5AFF040D-0639-4120-9E39-DA822CF9F321}" type="pres">
      <dgm:prSet presAssocID="{EC1AFF77-9232-4EEB-95CB-85CEAB3B1FC0}" presName="connectorText" presStyleLbl="sibTrans2D1" presStyleIdx="1" presStyleCnt="2"/>
      <dgm:spPr/>
      <dgm:t>
        <a:bodyPr/>
        <a:lstStyle/>
        <a:p>
          <a:endParaRPr lang="zh-CN" altLang="en-US"/>
        </a:p>
      </dgm:t>
    </dgm:pt>
    <dgm:pt modelId="{A1E15D63-E1FF-4A28-A04F-A2B65927BC31}" type="pres">
      <dgm:prSet presAssocID="{37B86CFA-59B5-46FA-8A6B-9FB187CE14DF}" presName="node" presStyleLbl="node1" presStyleIdx="2" presStyleCnt="3">
        <dgm:presLayoutVars>
          <dgm:bulletEnabled val="1"/>
        </dgm:presLayoutVars>
      </dgm:prSet>
      <dgm:spPr/>
      <dgm:t>
        <a:bodyPr/>
        <a:lstStyle/>
        <a:p>
          <a:endParaRPr lang="zh-CN" altLang="en-US"/>
        </a:p>
      </dgm:t>
    </dgm:pt>
  </dgm:ptLst>
  <dgm:cxnLst>
    <dgm:cxn modelId="{6634286F-3E17-4383-BA22-27FDB669CD83}" srcId="{8EB1D179-D23D-41D4-AEEF-E4B9FEB06903}" destId="{3F25DA44-7F3E-4C17-A40B-7F663FDBEA65}" srcOrd="0" destOrd="0" parTransId="{EE9066D1-3403-4469-8E8C-0D40A82430F2}" sibTransId="{8EC5AF5E-9C9F-410A-A755-A3EA5186F948}"/>
    <dgm:cxn modelId="{70623651-BCCA-4FCB-9612-AF13DFAED99D}" type="presOf" srcId="{3F25DA44-7F3E-4C17-A40B-7F663FDBEA65}" destId="{111DEAC9-5D4C-4A6A-A44E-082A26F60596}" srcOrd="0" destOrd="0" presId="urn:microsoft.com/office/officeart/2005/8/layout/process1"/>
    <dgm:cxn modelId="{0902E5C4-C8D0-4656-BCB8-2AEDB49279B5}" srcId="{8EB1D179-D23D-41D4-AEEF-E4B9FEB06903}" destId="{37B86CFA-59B5-46FA-8A6B-9FB187CE14DF}" srcOrd="2" destOrd="0" parTransId="{9DABF4F3-A9E6-40B1-A863-AC9409CC14BB}" sibTransId="{18EFF3C3-47F9-402B-A3F3-E9310EA281B4}"/>
    <dgm:cxn modelId="{46D34020-7A28-46CE-9DF8-CB829970EA3A}" type="presOf" srcId="{2E2F4D3A-969C-4DB2-9FA9-5C4A40369351}" destId="{552FB8E7-A5FB-4CC3-94C3-CE0BDF19F9F1}" srcOrd="0" destOrd="0" presId="urn:microsoft.com/office/officeart/2005/8/layout/process1"/>
    <dgm:cxn modelId="{A325E237-265E-4125-97A3-84849135336A}" type="presOf" srcId="{8EB1D179-D23D-41D4-AEEF-E4B9FEB06903}" destId="{BF708676-7EFC-4C81-9D3A-3E677EAC1C7B}" srcOrd="0" destOrd="0" presId="urn:microsoft.com/office/officeart/2005/8/layout/process1"/>
    <dgm:cxn modelId="{CBAB4ED3-3FF2-424A-8422-C52D4A4E81D7}" type="presOf" srcId="{37B86CFA-59B5-46FA-8A6B-9FB187CE14DF}" destId="{A1E15D63-E1FF-4A28-A04F-A2B65927BC31}" srcOrd="0" destOrd="0" presId="urn:microsoft.com/office/officeart/2005/8/layout/process1"/>
    <dgm:cxn modelId="{3D423583-7135-46BE-84C7-30307F4A6A2F}" type="presOf" srcId="{EC1AFF77-9232-4EEB-95CB-85CEAB3B1FC0}" destId="{353C3794-50AA-4D44-83C9-CE28317C3317}" srcOrd="0" destOrd="0" presId="urn:microsoft.com/office/officeart/2005/8/layout/process1"/>
    <dgm:cxn modelId="{2D0DA1E5-4789-4971-9248-BE55AA235967}" type="presOf" srcId="{8EC5AF5E-9C9F-410A-A755-A3EA5186F948}" destId="{8A5CF0CE-3323-464D-9C63-05C1BDB053F5}" srcOrd="0" destOrd="0" presId="urn:microsoft.com/office/officeart/2005/8/layout/process1"/>
    <dgm:cxn modelId="{81EA686E-1FAA-4D0F-9531-E424A0C6BB63}" type="presOf" srcId="{8EC5AF5E-9C9F-410A-A755-A3EA5186F948}" destId="{5FA465F6-7607-499F-BFB2-52F4E071FB67}" srcOrd="1" destOrd="0" presId="urn:microsoft.com/office/officeart/2005/8/layout/process1"/>
    <dgm:cxn modelId="{73176FDE-678F-49A3-8AF9-BFC77EBE32CF}" srcId="{8EB1D179-D23D-41D4-AEEF-E4B9FEB06903}" destId="{2E2F4D3A-969C-4DB2-9FA9-5C4A40369351}" srcOrd="1" destOrd="0" parTransId="{1E934BFE-4D40-486C-8784-F698A10C4CF5}" sibTransId="{EC1AFF77-9232-4EEB-95CB-85CEAB3B1FC0}"/>
    <dgm:cxn modelId="{30CA98E5-B5C5-4207-8F3E-AA26DDAD85BB}" type="presOf" srcId="{EC1AFF77-9232-4EEB-95CB-85CEAB3B1FC0}" destId="{5AFF040D-0639-4120-9E39-DA822CF9F321}" srcOrd="1" destOrd="0" presId="urn:microsoft.com/office/officeart/2005/8/layout/process1"/>
    <dgm:cxn modelId="{CEED6FEC-E13B-445E-86F5-97A6D99D0B0B}" type="presParOf" srcId="{BF708676-7EFC-4C81-9D3A-3E677EAC1C7B}" destId="{111DEAC9-5D4C-4A6A-A44E-082A26F60596}" srcOrd="0" destOrd="0" presId="urn:microsoft.com/office/officeart/2005/8/layout/process1"/>
    <dgm:cxn modelId="{B23BA68A-6E94-475C-B380-445A588129AF}" type="presParOf" srcId="{BF708676-7EFC-4C81-9D3A-3E677EAC1C7B}" destId="{8A5CF0CE-3323-464D-9C63-05C1BDB053F5}" srcOrd="1" destOrd="0" presId="urn:microsoft.com/office/officeart/2005/8/layout/process1"/>
    <dgm:cxn modelId="{454BDE1E-D637-4FFC-B648-785BC620BF00}" type="presParOf" srcId="{8A5CF0CE-3323-464D-9C63-05C1BDB053F5}" destId="{5FA465F6-7607-499F-BFB2-52F4E071FB67}" srcOrd="0" destOrd="0" presId="urn:microsoft.com/office/officeart/2005/8/layout/process1"/>
    <dgm:cxn modelId="{91AB4882-FA76-4484-9DFD-10D23F31C58A}" type="presParOf" srcId="{BF708676-7EFC-4C81-9D3A-3E677EAC1C7B}" destId="{552FB8E7-A5FB-4CC3-94C3-CE0BDF19F9F1}" srcOrd="2" destOrd="0" presId="urn:microsoft.com/office/officeart/2005/8/layout/process1"/>
    <dgm:cxn modelId="{C1589620-B0FC-4ED9-9CDA-4F4FC0F4B8E8}" type="presParOf" srcId="{BF708676-7EFC-4C81-9D3A-3E677EAC1C7B}" destId="{353C3794-50AA-4D44-83C9-CE28317C3317}" srcOrd="3" destOrd="0" presId="urn:microsoft.com/office/officeart/2005/8/layout/process1"/>
    <dgm:cxn modelId="{5304FDCB-B447-46C4-9CBB-2F07505E3E24}" type="presParOf" srcId="{353C3794-50AA-4D44-83C9-CE28317C3317}" destId="{5AFF040D-0639-4120-9E39-DA822CF9F321}" srcOrd="0" destOrd="0" presId="urn:microsoft.com/office/officeart/2005/8/layout/process1"/>
    <dgm:cxn modelId="{8A388D2F-D269-4A3E-B2F0-771E91AC9395}" type="presParOf" srcId="{BF708676-7EFC-4C81-9D3A-3E677EAC1C7B}" destId="{A1E15D63-E1FF-4A28-A04F-A2B65927BC31}"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DEAC9-5D4C-4A6A-A44E-082A26F60596}">
      <dsp:nvSpPr>
        <dsp:cNvPr id="0" name=""/>
        <dsp:cNvSpPr/>
      </dsp:nvSpPr>
      <dsp:spPr>
        <a:xfrm>
          <a:off x="3349" y="108031"/>
          <a:ext cx="1464462" cy="878677"/>
        </a:xfrm>
        <a:prstGeom prst="roundRect">
          <a:avLst>
            <a:gd name="adj" fmla="val 10000"/>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zh-CN" altLang="en-US" sz="1400" b="1" kern="1200" dirty="0">
              <a:effectLst>
                <a:outerShdw blurRad="38100" dist="19050" dir="2700000" algn="tl" rotWithShape="0">
                  <a:schemeClr val="dk1">
                    <a:alpha val="40000"/>
                  </a:schemeClr>
                </a:outerShdw>
              </a:effectLst>
              <a:latin typeface="+mj-ea"/>
              <a:ea typeface="+mj-ea"/>
              <a:sym typeface="+mn-ea"/>
            </a:rPr>
            <a:t>寄录取通知书时</a:t>
          </a:r>
          <a:endParaRPr lang="zh-CN" altLang="en-US" sz="1400" b="1" kern="1200" dirty="0">
            <a:effectLst>
              <a:outerShdw blurRad="38100" dist="19050" dir="2700000" algn="tl" rotWithShape="0">
                <a:schemeClr val="dk1">
                  <a:alpha val="40000"/>
                </a:schemeClr>
              </a:outerShdw>
            </a:effectLst>
            <a:latin typeface="+mj-ea"/>
            <a:ea typeface="+mj-ea"/>
          </a:endParaRPr>
        </a:p>
        <a:p>
          <a:pPr lvl="0" algn="ctr" defTabSz="622300">
            <a:lnSpc>
              <a:spcPct val="100000"/>
            </a:lnSpc>
            <a:spcBef>
              <a:spcPct val="0"/>
            </a:spcBef>
            <a:spcAft>
              <a:spcPct val="35000"/>
            </a:spcAft>
          </a:pPr>
          <a:r>
            <a:rPr lang="zh-CN" altLang="en-US" sz="1600" b="1" kern="1200" dirty="0">
              <a:effectLst>
                <a:outerShdw blurRad="38100" dist="19050" dir="2700000" algn="tl" rotWithShape="0">
                  <a:schemeClr val="dk1">
                    <a:alpha val="40000"/>
                  </a:schemeClr>
                </a:outerShdw>
              </a:effectLst>
              <a:latin typeface="+mj-ea"/>
              <a:ea typeface="+mj-ea"/>
              <a:sym typeface="+mn-ea"/>
            </a:rPr>
            <a:t>附带资助简介</a:t>
          </a:r>
        </a:p>
      </dsp:txBody>
      <dsp:txXfrm>
        <a:off x="29085" y="133767"/>
        <a:ext cx="1412990" cy="827205"/>
      </dsp:txXfrm>
    </dsp:sp>
    <dsp:sp modelId="{8A5CF0CE-3323-464D-9C63-05C1BDB053F5}">
      <dsp:nvSpPr>
        <dsp:cNvPr id="0" name=""/>
        <dsp:cNvSpPr/>
      </dsp:nvSpPr>
      <dsp:spPr>
        <a:xfrm>
          <a:off x="1614258" y="365776"/>
          <a:ext cx="310466" cy="363186"/>
        </a:xfrm>
        <a:prstGeom prst="rightArrow">
          <a:avLst>
            <a:gd name="adj1" fmla="val 60000"/>
            <a:gd name="adj2" fmla="val 50000"/>
          </a:avLst>
        </a:prstGeom>
        <a:gradFill rotWithShape="0">
          <a:gsLst>
            <a:gs pos="0">
              <a:schemeClr val="accent1">
                <a:shade val="90000"/>
                <a:hueOff val="0"/>
                <a:satOff val="0"/>
                <a:lumOff val="0"/>
                <a:alphaOff val="0"/>
                <a:shade val="51000"/>
                <a:satMod val="130000"/>
              </a:schemeClr>
            </a:gs>
            <a:gs pos="80000">
              <a:schemeClr val="accent1">
                <a:shade val="90000"/>
                <a:hueOff val="0"/>
                <a:satOff val="0"/>
                <a:lumOff val="0"/>
                <a:alphaOff val="0"/>
                <a:shade val="93000"/>
                <a:satMod val="130000"/>
              </a:schemeClr>
            </a:gs>
            <a:gs pos="100000">
              <a:schemeClr val="accent1">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CN" altLang="en-US" sz="1600" kern="1200"/>
        </a:p>
      </dsp:txBody>
      <dsp:txXfrm>
        <a:off x="1614258" y="438413"/>
        <a:ext cx="217326" cy="217912"/>
      </dsp:txXfrm>
    </dsp:sp>
    <dsp:sp modelId="{552FB8E7-A5FB-4CC3-94C3-CE0BDF19F9F1}">
      <dsp:nvSpPr>
        <dsp:cNvPr id="0" name=""/>
        <dsp:cNvSpPr/>
      </dsp:nvSpPr>
      <dsp:spPr>
        <a:xfrm>
          <a:off x="2053597" y="108031"/>
          <a:ext cx="1464462" cy="878677"/>
        </a:xfrm>
        <a:prstGeom prst="roundRect">
          <a:avLst>
            <a:gd name="adj" fmla="val 10000"/>
          </a:avLst>
        </a:prstGeom>
        <a:gradFill rotWithShape="0">
          <a:gsLst>
            <a:gs pos="0">
              <a:schemeClr val="accent1">
                <a:alpha val="90000"/>
                <a:hueOff val="0"/>
                <a:satOff val="0"/>
                <a:lumOff val="0"/>
                <a:alphaOff val="-13333"/>
                <a:shade val="51000"/>
                <a:satMod val="130000"/>
              </a:schemeClr>
            </a:gs>
            <a:gs pos="80000">
              <a:schemeClr val="accent1">
                <a:alpha val="90000"/>
                <a:hueOff val="0"/>
                <a:satOff val="0"/>
                <a:lumOff val="0"/>
                <a:alphaOff val="-13333"/>
                <a:shade val="93000"/>
                <a:satMod val="130000"/>
              </a:schemeClr>
            </a:gs>
            <a:gs pos="100000">
              <a:schemeClr val="accent1">
                <a:alpha val="90000"/>
                <a:hueOff val="0"/>
                <a:satOff val="0"/>
                <a:lumOff val="0"/>
                <a:alphaOff val="-13333"/>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ct val="35000"/>
            </a:spcAft>
          </a:pPr>
          <a:r>
            <a:rPr lang="zh-CN" altLang="en-US" sz="1600" b="1" kern="1200" dirty="0" smtClean="0">
              <a:effectLst>
                <a:outerShdw blurRad="38100" dist="38100" dir="2700000" algn="tl">
                  <a:srgbClr val="000000">
                    <a:alpha val="43137"/>
                  </a:srgbClr>
                </a:outerShdw>
              </a:effectLst>
              <a:latin typeface="+mn-ea"/>
              <a:sym typeface="+mn-ea"/>
            </a:rPr>
            <a:t>对象：新生</a:t>
          </a:r>
          <a:endParaRPr lang="zh-CN" altLang="en-US" sz="1600" b="1" kern="1200" dirty="0" smtClean="0">
            <a:latin typeface="+mn-ea"/>
            <a:sym typeface="+mn-ea"/>
          </a:endParaRPr>
        </a:p>
      </dsp:txBody>
      <dsp:txXfrm>
        <a:off x="2079333" y="133767"/>
        <a:ext cx="1412990" cy="827205"/>
      </dsp:txXfrm>
    </dsp:sp>
    <dsp:sp modelId="{353C3794-50AA-4D44-83C9-CE28317C3317}">
      <dsp:nvSpPr>
        <dsp:cNvPr id="0" name=""/>
        <dsp:cNvSpPr/>
      </dsp:nvSpPr>
      <dsp:spPr>
        <a:xfrm rot="21590879">
          <a:off x="3658671" y="363065"/>
          <a:ext cx="298098" cy="363186"/>
        </a:xfrm>
        <a:prstGeom prst="rightArrow">
          <a:avLst>
            <a:gd name="adj1" fmla="val 60000"/>
            <a:gd name="adj2" fmla="val 50000"/>
          </a:avLst>
        </a:prstGeom>
        <a:gradFill rotWithShape="0">
          <a:gsLst>
            <a:gs pos="0">
              <a:schemeClr val="accent1">
                <a:shade val="90000"/>
                <a:hueOff val="449799"/>
                <a:satOff val="-37123"/>
                <a:lumOff val="24337"/>
                <a:alphaOff val="0"/>
                <a:shade val="51000"/>
                <a:satMod val="130000"/>
              </a:schemeClr>
            </a:gs>
            <a:gs pos="80000">
              <a:schemeClr val="accent1">
                <a:shade val="90000"/>
                <a:hueOff val="449799"/>
                <a:satOff val="-37123"/>
                <a:lumOff val="24337"/>
                <a:alphaOff val="0"/>
                <a:shade val="93000"/>
                <a:satMod val="130000"/>
              </a:schemeClr>
            </a:gs>
            <a:gs pos="100000">
              <a:schemeClr val="accent1">
                <a:shade val="90000"/>
                <a:hueOff val="449799"/>
                <a:satOff val="-37123"/>
                <a:lumOff val="2433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CN" altLang="en-US" sz="1600" kern="1200"/>
        </a:p>
      </dsp:txBody>
      <dsp:txXfrm>
        <a:off x="3658671" y="435821"/>
        <a:ext cx="208669" cy="217912"/>
      </dsp:txXfrm>
    </dsp:sp>
    <dsp:sp modelId="{A1E15D63-E1FF-4A28-A04F-A2B65927BC31}">
      <dsp:nvSpPr>
        <dsp:cNvPr id="0" name=""/>
        <dsp:cNvSpPr/>
      </dsp:nvSpPr>
      <dsp:spPr>
        <a:xfrm>
          <a:off x="4080507" y="102653"/>
          <a:ext cx="1464462" cy="878677"/>
        </a:xfrm>
        <a:prstGeom prst="roundRect">
          <a:avLst>
            <a:gd name="adj" fmla="val 10000"/>
          </a:avLst>
        </a:prstGeom>
        <a:gradFill rotWithShape="0">
          <a:gsLst>
            <a:gs pos="0">
              <a:schemeClr val="accent1">
                <a:alpha val="90000"/>
                <a:hueOff val="0"/>
                <a:satOff val="0"/>
                <a:lumOff val="0"/>
                <a:alphaOff val="-26667"/>
                <a:shade val="51000"/>
                <a:satMod val="130000"/>
              </a:schemeClr>
            </a:gs>
            <a:gs pos="80000">
              <a:schemeClr val="accent1">
                <a:alpha val="90000"/>
                <a:hueOff val="0"/>
                <a:satOff val="0"/>
                <a:lumOff val="0"/>
                <a:alphaOff val="-26667"/>
                <a:shade val="93000"/>
                <a:satMod val="130000"/>
              </a:schemeClr>
            </a:gs>
            <a:gs pos="100000">
              <a:schemeClr val="accent1">
                <a:alpha val="90000"/>
                <a:hueOff val="0"/>
                <a:satOff val="0"/>
                <a:lumOff val="0"/>
                <a:alphaOff val="-26667"/>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ct val="35000"/>
            </a:spcAft>
          </a:pPr>
          <a:r>
            <a:rPr lang="zh-CN" altLang="en-US" sz="1200" b="1" kern="1200" dirty="0">
              <a:effectLst>
                <a:outerShdw blurRad="38100" dist="38100" dir="2700000" algn="tl">
                  <a:srgbClr val="000000">
                    <a:alpha val="43137"/>
                  </a:srgbClr>
                </a:outerShdw>
              </a:effectLst>
              <a:latin typeface="+mn-ea"/>
              <a:sym typeface="+mn-ea"/>
            </a:rPr>
            <a:t>学生</a:t>
          </a:r>
          <a:r>
            <a:rPr lang="zh-CN" altLang="en-US" sz="1200" b="1" kern="1200" dirty="0" smtClean="0">
              <a:effectLst>
                <a:outerShdw blurRad="38100" dist="38100" dir="2700000" algn="tl">
                  <a:srgbClr val="000000">
                    <a:alpha val="43137"/>
                  </a:srgbClr>
                </a:outerShdw>
              </a:effectLst>
              <a:latin typeface="+mn-ea"/>
              <a:sym typeface="+mn-ea"/>
            </a:rPr>
            <a:t>在生源地申请</a:t>
          </a:r>
          <a:endParaRPr lang="en-US" altLang="zh-CN" sz="1200" b="1" kern="1200" dirty="0" smtClean="0">
            <a:effectLst>
              <a:outerShdw blurRad="38100" dist="38100" dir="2700000" algn="tl">
                <a:srgbClr val="000000">
                  <a:alpha val="43137"/>
                </a:srgbClr>
              </a:outerShdw>
            </a:effectLst>
            <a:latin typeface="+mn-ea"/>
            <a:sym typeface="+mn-ea"/>
          </a:endParaRPr>
        </a:p>
        <a:p>
          <a:pPr lvl="0" algn="ctr" defTabSz="533400">
            <a:lnSpc>
              <a:spcPct val="100000"/>
            </a:lnSpc>
            <a:spcBef>
              <a:spcPct val="0"/>
            </a:spcBef>
            <a:spcAft>
              <a:spcPct val="35000"/>
            </a:spcAft>
          </a:pPr>
          <a:r>
            <a:rPr lang="zh-CN" altLang="en-US" sz="1200" b="1" kern="1200" dirty="0" smtClean="0">
              <a:effectLst>
                <a:outerShdw blurRad="38100" dist="38100" dir="2700000" algn="tl">
                  <a:srgbClr val="000000">
                    <a:alpha val="43137"/>
                  </a:srgbClr>
                </a:outerShdw>
              </a:effectLst>
              <a:latin typeface="+mn-ea"/>
              <a:sym typeface="+mn-ea"/>
            </a:rPr>
            <a:t>贷款</a:t>
          </a:r>
          <a:r>
            <a:rPr lang="zh-CN" altLang="en-US" sz="1200" b="1" kern="1200" dirty="0">
              <a:effectLst>
                <a:outerShdw blurRad="38100" dist="38100" dir="2700000" algn="tl">
                  <a:srgbClr val="000000">
                    <a:alpha val="43137"/>
                  </a:srgbClr>
                </a:outerShdw>
              </a:effectLst>
              <a:latin typeface="+mn-ea"/>
              <a:sym typeface="+mn-ea"/>
            </a:rPr>
            <a:t>（</a:t>
          </a:r>
          <a:r>
            <a:rPr lang="en-US" altLang="zh-CN" sz="1200" b="1" kern="1200" dirty="0">
              <a:effectLst>
                <a:outerShdw blurRad="38100" dist="38100" dir="2700000" algn="tl">
                  <a:srgbClr val="000000">
                    <a:alpha val="43137"/>
                  </a:srgbClr>
                </a:outerShdw>
              </a:effectLst>
              <a:latin typeface="+mn-ea"/>
              <a:sym typeface="+mn-ea"/>
            </a:rPr>
            <a:t>7-8</a:t>
          </a:r>
          <a:r>
            <a:rPr lang="zh-CN" altLang="en-US" sz="1200" b="1" kern="1200" dirty="0">
              <a:effectLst>
                <a:outerShdw blurRad="38100" dist="38100" dir="2700000" algn="tl">
                  <a:srgbClr val="000000">
                    <a:alpha val="43137"/>
                  </a:srgbClr>
                </a:outerShdw>
              </a:effectLst>
              <a:latin typeface="+mn-ea"/>
              <a:sym typeface="+mn-ea"/>
            </a:rPr>
            <a:t>月）</a:t>
          </a:r>
        </a:p>
      </dsp:txBody>
      <dsp:txXfrm>
        <a:off x="4106243" y="128389"/>
        <a:ext cx="1412990" cy="827205"/>
      </dsp:txXfrm>
    </dsp:sp>
    <dsp:sp modelId="{7FB730E9-2C0A-43AD-8FA5-3929895BC4BA}">
      <dsp:nvSpPr>
        <dsp:cNvPr id="0" name=""/>
        <dsp:cNvSpPr/>
      </dsp:nvSpPr>
      <dsp:spPr>
        <a:xfrm rot="8915">
          <a:off x="5697250" y="363111"/>
          <a:ext cx="322836" cy="363186"/>
        </a:xfrm>
        <a:prstGeom prst="rightArrow">
          <a:avLst>
            <a:gd name="adj1" fmla="val 60000"/>
            <a:gd name="adj2" fmla="val 50000"/>
          </a:avLst>
        </a:prstGeom>
        <a:gradFill rotWithShape="0">
          <a:gsLst>
            <a:gs pos="0">
              <a:schemeClr val="accent1">
                <a:shade val="90000"/>
                <a:hueOff val="899599"/>
                <a:satOff val="-74246"/>
                <a:lumOff val="48673"/>
                <a:alphaOff val="0"/>
                <a:shade val="51000"/>
                <a:satMod val="130000"/>
              </a:schemeClr>
            </a:gs>
            <a:gs pos="80000">
              <a:schemeClr val="accent1">
                <a:shade val="90000"/>
                <a:hueOff val="899599"/>
                <a:satOff val="-74246"/>
                <a:lumOff val="48673"/>
                <a:alphaOff val="0"/>
                <a:shade val="93000"/>
                <a:satMod val="130000"/>
              </a:schemeClr>
            </a:gs>
            <a:gs pos="100000">
              <a:schemeClr val="accent1">
                <a:shade val="90000"/>
                <a:hueOff val="899599"/>
                <a:satOff val="-74246"/>
                <a:lumOff val="486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zh-CN" altLang="en-US" sz="1600" kern="1200"/>
        </a:p>
      </dsp:txBody>
      <dsp:txXfrm>
        <a:off x="5697250" y="435622"/>
        <a:ext cx="225985" cy="217912"/>
      </dsp:txXfrm>
    </dsp:sp>
    <dsp:sp modelId="{4C93438D-C7E9-4F0E-801A-B9D8FCF0ADC9}">
      <dsp:nvSpPr>
        <dsp:cNvPr id="0" name=""/>
        <dsp:cNvSpPr/>
      </dsp:nvSpPr>
      <dsp:spPr>
        <a:xfrm>
          <a:off x="6154092" y="108031"/>
          <a:ext cx="1464462" cy="878677"/>
        </a:xfrm>
        <a:prstGeom prst="roundRect">
          <a:avLst>
            <a:gd name="adj" fmla="val 10000"/>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ct val="35000"/>
            </a:spcAft>
          </a:pPr>
          <a:r>
            <a:rPr lang="zh-CN" altLang="en-US" sz="1200" b="1" kern="1200" dirty="0">
              <a:effectLst>
                <a:outerShdw blurRad="38100" dist="38100" dir="2700000" algn="tl">
                  <a:srgbClr val="000000">
                    <a:alpha val="43137"/>
                  </a:srgbClr>
                </a:outerShdw>
              </a:effectLst>
              <a:latin typeface="+mn-ea"/>
              <a:sym typeface="+mn-ea"/>
            </a:rPr>
            <a:t>带生源</a:t>
          </a:r>
          <a:r>
            <a:rPr lang="zh-CN" altLang="en-US" sz="1200" b="1" kern="1200" dirty="0" smtClean="0">
              <a:effectLst>
                <a:outerShdw blurRad="38100" dist="38100" dir="2700000" algn="tl">
                  <a:srgbClr val="000000">
                    <a:alpha val="43137"/>
                  </a:srgbClr>
                </a:outerShdw>
              </a:effectLst>
              <a:latin typeface="+mn-ea"/>
              <a:sym typeface="+mn-ea"/>
            </a:rPr>
            <a:t>地回执</a:t>
          </a:r>
          <a:r>
            <a:rPr lang="zh-CN" altLang="en-US" sz="1200" b="1" kern="1200" dirty="0">
              <a:effectLst>
                <a:outerShdw blurRad="38100" dist="38100" dir="2700000" algn="tl">
                  <a:srgbClr val="000000">
                    <a:alpha val="43137"/>
                  </a:srgbClr>
                </a:outerShdw>
              </a:effectLst>
              <a:latin typeface="+mn-ea"/>
              <a:sym typeface="+mn-ea"/>
            </a:rPr>
            <a:t>报到时申请走绿色通道</a:t>
          </a:r>
          <a:r>
            <a:rPr lang="zh-CN" altLang="en-US" sz="1200" b="1" kern="1200" dirty="0" smtClean="0">
              <a:effectLst>
                <a:outerShdw blurRad="38100" dist="38100" dir="2700000" algn="tl">
                  <a:srgbClr val="000000">
                    <a:alpha val="43137"/>
                  </a:srgbClr>
                </a:outerShdw>
              </a:effectLst>
              <a:latin typeface="+mn-ea"/>
              <a:sym typeface="+mn-ea"/>
            </a:rPr>
            <a:t> </a:t>
          </a:r>
        </a:p>
      </dsp:txBody>
      <dsp:txXfrm>
        <a:off x="6179828" y="133767"/>
        <a:ext cx="1412990" cy="8272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DEAC9-5D4C-4A6A-A44E-082A26F60596}">
      <dsp:nvSpPr>
        <dsp:cNvPr id="0" name=""/>
        <dsp:cNvSpPr/>
      </dsp:nvSpPr>
      <dsp:spPr>
        <a:xfrm>
          <a:off x="5066" y="172405"/>
          <a:ext cx="1514315" cy="993769"/>
        </a:xfrm>
        <a:prstGeom prst="roundRect">
          <a:avLst>
            <a:gd name="adj" fmla="val 10000"/>
          </a:avLst>
        </a:prstGeom>
        <a:gradFill rotWithShape="0">
          <a:gsLst>
            <a:gs pos="0">
              <a:schemeClr val="accent1">
                <a:alpha val="90000"/>
                <a:hueOff val="0"/>
                <a:satOff val="0"/>
                <a:lumOff val="0"/>
                <a:alphaOff val="0"/>
                <a:shade val="51000"/>
                <a:satMod val="130000"/>
              </a:schemeClr>
            </a:gs>
            <a:gs pos="80000">
              <a:schemeClr val="accent1">
                <a:alpha val="90000"/>
                <a:hueOff val="0"/>
                <a:satOff val="0"/>
                <a:lumOff val="0"/>
                <a:alphaOff val="0"/>
                <a:shade val="93000"/>
                <a:satMod val="130000"/>
              </a:schemeClr>
            </a:gs>
            <a:gs pos="100000">
              <a:schemeClr val="accent1">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zh-CN" altLang="en-US" sz="1400" b="1" kern="1200" dirty="0">
              <a:solidFill>
                <a:schemeClr val="bg1"/>
              </a:solidFill>
              <a:latin typeface="+mn-ea"/>
              <a:sym typeface="+mn-ea"/>
            </a:rPr>
            <a:t>交生源地</a:t>
          </a:r>
          <a:r>
            <a:rPr lang="zh-CN" altLang="en-US" sz="1400" b="1" kern="1200" dirty="0" smtClean="0">
              <a:solidFill>
                <a:schemeClr val="bg1"/>
              </a:solidFill>
              <a:latin typeface="+mn-ea"/>
              <a:sym typeface="+mn-ea"/>
            </a:rPr>
            <a:t>贷款</a:t>
          </a:r>
          <a:endParaRPr lang="en-US" altLang="zh-CN" sz="1400" b="1" kern="1200" dirty="0" smtClean="0">
            <a:solidFill>
              <a:schemeClr val="bg1"/>
            </a:solidFill>
            <a:latin typeface="+mn-ea"/>
            <a:ea typeface="+mn-ea"/>
            <a:cs typeface="+mn-cs"/>
          </a:endParaRPr>
        </a:p>
        <a:p>
          <a:pPr lvl="0" algn="ctr" defTabSz="622300">
            <a:lnSpc>
              <a:spcPct val="100000"/>
            </a:lnSpc>
            <a:spcBef>
              <a:spcPct val="0"/>
            </a:spcBef>
            <a:spcAft>
              <a:spcPct val="35000"/>
            </a:spcAft>
          </a:pPr>
          <a:r>
            <a:rPr lang="zh-CN" altLang="en-US" sz="1400" b="1" kern="1200" dirty="0" smtClean="0">
              <a:solidFill>
                <a:schemeClr val="bg1"/>
              </a:solidFill>
              <a:latin typeface="+mn-ea"/>
              <a:sym typeface="+mn-ea"/>
            </a:rPr>
            <a:t>回执到二级学院</a:t>
          </a:r>
          <a:endParaRPr lang="zh-CN" altLang="en-US" sz="1400" kern="1200" dirty="0"/>
        </a:p>
      </dsp:txBody>
      <dsp:txXfrm>
        <a:off x="34173" y="201512"/>
        <a:ext cx="1456101" cy="935555"/>
      </dsp:txXfrm>
    </dsp:sp>
    <dsp:sp modelId="{8A5CF0CE-3323-464D-9C63-05C1BDB053F5}">
      <dsp:nvSpPr>
        <dsp:cNvPr id="0" name=""/>
        <dsp:cNvSpPr/>
      </dsp:nvSpPr>
      <dsp:spPr>
        <a:xfrm>
          <a:off x="1670812" y="481514"/>
          <a:ext cx="321034" cy="375550"/>
        </a:xfrm>
        <a:prstGeom prst="rightArrow">
          <a:avLst>
            <a:gd name="adj1" fmla="val 60000"/>
            <a:gd name="adj2" fmla="val 50000"/>
          </a:avLst>
        </a:prstGeom>
        <a:gradFill rotWithShape="0">
          <a:gsLst>
            <a:gs pos="0">
              <a:schemeClr val="accent1">
                <a:shade val="90000"/>
                <a:hueOff val="0"/>
                <a:satOff val="0"/>
                <a:lumOff val="0"/>
                <a:alphaOff val="0"/>
                <a:shade val="51000"/>
                <a:satMod val="130000"/>
              </a:schemeClr>
            </a:gs>
            <a:gs pos="80000">
              <a:schemeClr val="accent1">
                <a:shade val="90000"/>
                <a:hueOff val="0"/>
                <a:satOff val="0"/>
                <a:lumOff val="0"/>
                <a:alphaOff val="0"/>
                <a:shade val="93000"/>
                <a:satMod val="130000"/>
              </a:schemeClr>
            </a:gs>
            <a:gs pos="100000">
              <a:schemeClr val="accent1">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1670812" y="556624"/>
        <a:ext cx="224724" cy="225330"/>
      </dsp:txXfrm>
    </dsp:sp>
    <dsp:sp modelId="{552FB8E7-A5FB-4CC3-94C3-CE0BDF19F9F1}">
      <dsp:nvSpPr>
        <dsp:cNvPr id="0" name=""/>
        <dsp:cNvSpPr/>
      </dsp:nvSpPr>
      <dsp:spPr>
        <a:xfrm>
          <a:off x="2125107" y="172405"/>
          <a:ext cx="1514315" cy="993769"/>
        </a:xfrm>
        <a:prstGeom prst="roundRect">
          <a:avLst>
            <a:gd name="adj" fmla="val 10000"/>
          </a:avLst>
        </a:prstGeom>
        <a:gradFill rotWithShape="0">
          <a:gsLst>
            <a:gs pos="0">
              <a:schemeClr val="accent1">
                <a:alpha val="90000"/>
                <a:hueOff val="0"/>
                <a:satOff val="0"/>
                <a:lumOff val="0"/>
                <a:alphaOff val="-20000"/>
                <a:shade val="51000"/>
                <a:satMod val="130000"/>
              </a:schemeClr>
            </a:gs>
            <a:gs pos="80000">
              <a:schemeClr val="accent1">
                <a:alpha val="90000"/>
                <a:hueOff val="0"/>
                <a:satOff val="0"/>
                <a:lumOff val="0"/>
                <a:alphaOff val="-20000"/>
                <a:shade val="93000"/>
                <a:satMod val="130000"/>
              </a:schemeClr>
            </a:gs>
            <a:gs pos="100000">
              <a:schemeClr val="accent1">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zh-CN" altLang="en-US" sz="1800" b="1" kern="1200" dirty="0">
              <a:solidFill>
                <a:schemeClr val="bg1"/>
              </a:solidFill>
              <a:latin typeface="+mn-ea"/>
              <a:sym typeface="+mn-ea"/>
            </a:rPr>
            <a:t>交</a:t>
          </a:r>
          <a:r>
            <a:rPr lang="zh-CN" altLang="en-US" sz="1800" b="1" kern="1200" dirty="0" smtClean="0">
              <a:solidFill>
                <a:schemeClr val="bg1"/>
              </a:solidFill>
              <a:latin typeface="+mn-ea"/>
              <a:sym typeface="+mn-ea"/>
            </a:rPr>
            <a:t>学校</a:t>
          </a:r>
          <a:endParaRPr lang="en-US" altLang="zh-CN" sz="1800" b="1" kern="1200" dirty="0" smtClean="0">
            <a:solidFill>
              <a:schemeClr val="bg1"/>
            </a:solidFill>
            <a:latin typeface="+mn-ea"/>
            <a:ea typeface="+mn-ea"/>
            <a:cs typeface="+mn-cs"/>
          </a:endParaRPr>
        </a:p>
        <a:p>
          <a:pPr lvl="0" algn="ctr" defTabSz="800100">
            <a:lnSpc>
              <a:spcPct val="100000"/>
            </a:lnSpc>
            <a:spcBef>
              <a:spcPct val="0"/>
            </a:spcBef>
            <a:spcAft>
              <a:spcPct val="35000"/>
            </a:spcAft>
          </a:pPr>
          <a:r>
            <a:rPr lang="zh-CN" altLang="en-US" sz="1800" b="1" kern="1200" dirty="0" smtClean="0">
              <a:solidFill>
                <a:schemeClr val="bg1"/>
              </a:solidFill>
              <a:latin typeface="+mn-ea"/>
              <a:sym typeface="+mn-ea"/>
            </a:rPr>
            <a:t>资助</a:t>
          </a:r>
          <a:r>
            <a:rPr lang="zh-CN" altLang="en-US" sz="1800" b="1" kern="1200" dirty="0">
              <a:solidFill>
                <a:schemeClr val="bg1"/>
              </a:solidFill>
              <a:latin typeface="+mn-ea"/>
              <a:sym typeface="+mn-ea"/>
            </a:rPr>
            <a:t>中心</a:t>
          </a:r>
          <a:endParaRPr lang="zh-CN" altLang="en-US" sz="1800" kern="1200"/>
        </a:p>
      </dsp:txBody>
      <dsp:txXfrm>
        <a:off x="2154214" y="201512"/>
        <a:ext cx="1456101" cy="935555"/>
      </dsp:txXfrm>
    </dsp:sp>
    <dsp:sp modelId="{353C3794-50AA-4D44-83C9-CE28317C3317}">
      <dsp:nvSpPr>
        <dsp:cNvPr id="0" name=""/>
        <dsp:cNvSpPr/>
      </dsp:nvSpPr>
      <dsp:spPr>
        <a:xfrm>
          <a:off x="3790854" y="481514"/>
          <a:ext cx="321034" cy="375550"/>
        </a:xfrm>
        <a:prstGeom prst="rightArrow">
          <a:avLst>
            <a:gd name="adj1" fmla="val 60000"/>
            <a:gd name="adj2" fmla="val 50000"/>
          </a:avLst>
        </a:prstGeom>
        <a:gradFill rotWithShape="0">
          <a:gsLst>
            <a:gs pos="0">
              <a:schemeClr val="accent1">
                <a:shade val="90000"/>
                <a:hueOff val="899599"/>
                <a:satOff val="-74246"/>
                <a:lumOff val="48673"/>
                <a:alphaOff val="0"/>
                <a:shade val="51000"/>
                <a:satMod val="130000"/>
              </a:schemeClr>
            </a:gs>
            <a:gs pos="80000">
              <a:schemeClr val="accent1">
                <a:shade val="90000"/>
                <a:hueOff val="899599"/>
                <a:satOff val="-74246"/>
                <a:lumOff val="48673"/>
                <a:alphaOff val="0"/>
                <a:shade val="93000"/>
                <a:satMod val="130000"/>
              </a:schemeClr>
            </a:gs>
            <a:gs pos="100000">
              <a:schemeClr val="accent1">
                <a:shade val="90000"/>
                <a:hueOff val="899599"/>
                <a:satOff val="-74246"/>
                <a:lumOff val="486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CN" altLang="en-US" sz="1400" kern="1200"/>
        </a:p>
      </dsp:txBody>
      <dsp:txXfrm>
        <a:off x="3790854" y="556624"/>
        <a:ext cx="224724" cy="225330"/>
      </dsp:txXfrm>
    </dsp:sp>
    <dsp:sp modelId="{A1E15D63-E1FF-4A28-A04F-A2B65927BC31}">
      <dsp:nvSpPr>
        <dsp:cNvPr id="0" name=""/>
        <dsp:cNvSpPr/>
      </dsp:nvSpPr>
      <dsp:spPr>
        <a:xfrm>
          <a:off x="4245148" y="172405"/>
          <a:ext cx="1514315" cy="993769"/>
        </a:xfrm>
        <a:prstGeom prst="roundRect">
          <a:avLst>
            <a:gd name="adj" fmla="val 10000"/>
          </a:avLst>
        </a:prstGeom>
        <a:gradFill rotWithShape="0">
          <a:gsLst>
            <a:gs pos="0">
              <a:schemeClr val="accent1">
                <a:alpha val="90000"/>
                <a:hueOff val="0"/>
                <a:satOff val="0"/>
                <a:lumOff val="0"/>
                <a:alphaOff val="-40000"/>
                <a:shade val="51000"/>
                <a:satMod val="130000"/>
              </a:schemeClr>
            </a:gs>
            <a:gs pos="80000">
              <a:schemeClr val="accent1">
                <a:alpha val="90000"/>
                <a:hueOff val="0"/>
                <a:satOff val="0"/>
                <a:lumOff val="0"/>
                <a:alphaOff val="-40000"/>
                <a:shade val="93000"/>
                <a:satMod val="130000"/>
              </a:schemeClr>
            </a:gs>
            <a:gs pos="100000">
              <a:schemeClr val="accent1">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zh-CN" altLang="en-US" sz="1800" b="1" kern="1200" dirty="0" smtClean="0">
              <a:solidFill>
                <a:schemeClr val="bg1"/>
              </a:solidFill>
              <a:latin typeface="+mn-ea"/>
              <a:sym typeface="+mn-ea"/>
            </a:rPr>
            <a:t>录入国开行贷款系统</a:t>
          </a:r>
          <a:endParaRPr lang="zh-CN" altLang="en-US" sz="1800" kern="1200" dirty="0"/>
        </a:p>
      </dsp:txBody>
      <dsp:txXfrm>
        <a:off x="4274255" y="201512"/>
        <a:ext cx="1456101" cy="93555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pPr/>
              <a:t>2019-4-25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pPr/>
              <a:t>‹#›</a:t>
            </a:fld>
            <a:endParaRPr lang="zh-CN" altLang="en-US"/>
          </a:p>
        </p:txBody>
      </p:sp>
    </p:spTree>
    <p:extLst>
      <p:ext uri="{BB962C8B-B14F-4D97-AF65-F5344CB8AC3E}">
        <p14:creationId xmlns:p14="http://schemas.microsoft.com/office/powerpoint/2010/main" val="165798061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pPr/>
              <a:t>2019-4-25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pPr/>
              <a:t>‹#›</a:t>
            </a:fld>
            <a:endParaRPr lang="zh-CN" altLang="en-US"/>
          </a:p>
        </p:txBody>
      </p:sp>
    </p:spTree>
    <p:extLst>
      <p:ext uri="{BB962C8B-B14F-4D97-AF65-F5344CB8AC3E}">
        <p14:creationId xmlns:p14="http://schemas.microsoft.com/office/powerpoint/2010/main" val="215803080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386570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063095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323528" y="292895"/>
            <a:ext cx="390372" cy="205979"/>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18" name="TextBox 15"/>
          <p:cNvSpPr txBox="1"/>
          <p:nvPr userDrawn="1"/>
        </p:nvSpPr>
        <p:spPr>
          <a:xfrm>
            <a:off x="8100392" y="241995"/>
            <a:ext cx="671347" cy="369332"/>
          </a:xfrm>
          <a:prstGeom prst="rect">
            <a:avLst/>
          </a:prstGeom>
          <a:noFill/>
        </p:spPr>
        <p:txBody>
          <a:bodyPr wrap="square" rtlCol="0">
            <a:spAutoFit/>
          </a:bodyPr>
          <a:lstStyle/>
          <a:p>
            <a:pPr algn="ctr"/>
            <a:fld id="{2EEF1883-7A0E-4F66-9932-E581691AD397}" type="slidenum">
              <a:rPr lang="zh-CN" altLang="en-US" sz="1800" b="0" smtClean="0">
                <a:solidFill>
                  <a:schemeClr val="accent1"/>
                </a:solidFill>
                <a:latin typeface="微软雅黑 Light" panose="020B0502040204020203" pitchFamily="34" charset="-122"/>
                <a:ea typeface="微软雅黑 Light" panose="020B0502040204020203" pitchFamily="34" charset="-122"/>
              </a:rPr>
              <a:pPr algn="ctr"/>
              <a:t>‹#›</a:t>
            </a:fld>
            <a:r>
              <a:rPr lang="zh-CN" altLang="en-US" sz="1800" b="0" dirty="0" smtClean="0">
                <a:solidFill>
                  <a:schemeClr val="accent1"/>
                </a:solidFill>
                <a:latin typeface="微软雅黑 Light" panose="020B0502040204020203" pitchFamily="34" charset="-122"/>
                <a:ea typeface="微软雅黑 Light" panose="020B0502040204020203" pitchFamily="34" charset="-122"/>
              </a:rPr>
              <a:t> </a:t>
            </a:r>
            <a:endParaRPr lang="zh-CN" altLang="en-US" sz="1800" b="0" dirty="0">
              <a:solidFill>
                <a:schemeClr val="accent1"/>
              </a:solidFill>
              <a:latin typeface="微软雅黑 Light" panose="020B0502040204020203" pitchFamily="34" charset="-122"/>
              <a:ea typeface="微软雅黑 Light" panose="020B0502040204020203" pitchFamily="34" charset="-122"/>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advTm="0">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transition advTm="0">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transition advTm="0">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advTm="0">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3"/>
          <p:cNvSpPr txBox="1">
            <a:spLocks noChangeArrowheads="1"/>
          </p:cNvSpPr>
          <p:nvPr/>
        </p:nvSpPr>
        <p:spPr>
          <a:xfrm>
            <a:off x="587056" y="895350"/>
            <a:ext cx="7934326" cy="3429754"/>
          </a:xfrm>
          <a:prstGeom prst="rect">
            <a:avLst/>
          </a:prstGeom>
          <a:ln>
            <a:solidFill>
              <a:schemeClr val="tx2"/>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r>
              <a:rPr lang="zh-CN" altLang="en-US" sz="6000" b="1" dirty="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rPr>
              <a:t>广东科学技术职业学院</a:t>
            </a:r>
            <a:endParaRPr lang="en-US" altLang="zh-CN" sz="6000" b="1" dirty="0" smtClean="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endParaRPr>
          </a:p>
          <a:p>
            <a:pPr algn="ctr"/>
            <a:r>
              <a:rPr lang="zh-CN" altLang="zh-CN" sz="6000" b="1" dirty="0" smtClean="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rPr>
              <a:t>资助政策宣讲</a:t>
            </a:r>
            <a:r>
              <a:rPr lang="zh-CN" altLang="zh-CN" sz="6000" b="1" dirty="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sym typeface="+mn-ea"/>
              </a:rPr>
              <a:t>会</a:t>
            </a:r>
            <a:endParaRPr lang="zh-CN" altLang="zh-CN" sz="6000" b="1" dirty="0">
              <a:solidFill>
                <a:srgbClr val="FF0000"/>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n-ea"/>
              <a:sym typeface="+mn-ea"/>
            </a:endParaRPr>
          </a:p>
        </p:txBody>
      </p:sp>
      <p:sp>
        <p:nvSpPr>
          <p:cNvPr id="44" name="Rectangle 4"/>
          <p:cNvSpPr txBox="1">
            <a:spLocks noChangeArrowheads="1"/>
          </p:cNvSpPr>
          <p:nvPr/>
        </p:nvSpPr>
        <p:spPr>
          <a:xfrm>
            <a:off x="3794760" y="1815465"/>
            <a:ext cx="1566545" cy="32448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endParaRPr>
          </a:p>
          <a:p>
            <a:pPr marL="0" indent="0" algn="r">
              <a:buNone/>
            </a:pPr>
            <a:endParaRPr lang="zh-CN" altLang="en-US" sz="1400" dirty="0">
              <a:solidFill>
                <a:srgbClr val="C00000"/>
              </a:solidFill>
              <a:latin typeface="Arial" panose="020B0604020202020204"/>
              <a:ea typeface="方正兰亭超细黑简体" panose="02000000000000000000" charset="-122"/>
              <a:cs typeface="+mn-ea"/>
              <a:sym typeface="Arial" panose="020B0604020202020204"/>
            </a:endParaRPr>
          </a:p>
        </p:txBody>
      </p:sp>
      <p:sp>
        <p:nvSpPr>
          <p:cNvPr id="6" name="矩形 5"/>
          <p:cNvSpPr/>
          <p:nvPr/>
        </p:nvSpPr>
        <p:spPr>
          <a:xfrm>
            <a:off x="615632" y="895350"/>
            <a:ext cx="7924800" cy="3429754"/>
          </a:xfrm>
          <a:prstGeom prst="rect">
            <a:avLst/>
          </a:prstGeom>
          <a:noFill/>
          <a:ln w="1047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5332730" y="3529885"/>
            <a:ext cx="3429000" cy="830997"/>
          </a:xfrm>
          <a:prstGeom prst="rect">
            <a:avLst/>
          </a:prstGeom>
          <a:noFill/>
        </p:spPr>
        <p:txBody>
          <a:bodyPr wrap="square" rtlCol="0">
            <a:spAutoFit/>
          </a:bodyPr>
          <a:lstStyle/>
          <a:p>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主讲：程庭亭</a:t>
            </a:r>
            <a:endPar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endParaRPr>
          </a:p>
          <a:p>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时间：</a:t>
            </a:r>
            <a:r>
              <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2019</a:t>
            </a:r>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年</a:t>
            </a:r>
            <a:r>
              <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4</a:t>
            </a:r>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月</a:t>
            </a:r>
            <a:r>
              <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26</a:t>
            </a:r>
            <a:r>
              <a:rPr lang="zh-CN" altLang="en-US"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rPr>
              <a:t>日</a:t>
            </a:r>
            <a:endParaRPr lang="en-US" altLang="zh-CN" sz="2400" dirty="0" smtClean="0">
              <a:solidFill>
                <a:schemeClr val="accent1"/>
              </a:solidFill>
              <a:effectLst>
                <a:outerShdw blurRad="38100" dist="25400" dir="5400000" algn="ctr" rotWithShape="0">
                  <a:srgbClr val="6E747A">
                    <a:alpha val="43000"/>
                  </a:srgbClr>
                </a:outerShdw>
              </a:effectLst>
              <a:latin typeface="方正魏碑_GBK" pitchFamily="65" charset="-122"/>
              <a:ea typeface="方正魏碑_GBK" pitchFamily="65" charset="-122"/>
              <a:cs typeface="+mj-cs"/>
              <a:sym typeface="+mn-ea"/>
            </a:endParaRPr>
          </a:p>
        </p:txBody>
      </p:sp>
      <p:sp>
        <p:nvSpPr>
          <p:cNvPr id="2" name="灯片编号占位符 1"/>
          <p:cNvSpPr>
            <a:spLocks noGrp="1"/>
          </p:cNvSpPr>
          <p:nvPr>
            <p:ph type="sldNum" sz="quarter" idx="12"/>
          </p:nvPr>
        </p:nvSpPr>
        <p:spPr/>
        <p:txBody>
          <a:bodyPr/>
          <a:lstStyle/>
          <a:p>
            <a:fld id="{0C913308-F349-4B6D-A68A-DD1791B4A57B}" type="slidenum">
              <a:rPr lang="zh-CN" altLang="en-US" smtClean="0"/>
              <a:pPr/>
              <a:t>1</a:t>
            </a:fld>
            <a:endParaRPr lang="zh-CN" altLang="en-US"/>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3"/>
                                        </p:tgtEl>
                                        <p:attrNameLst>
                                          <p:attrName>ppt_y</p:attrName>
                                        </p:attrNameLst>
                                      </p:cBhvr>
                                      <p:tavLst>
                                        <p:tav tm="0">
                                          <p:val>
                                            <p:strVal val="#ppt_y"/>
                                          </p:val>
                                        </p:tav>
                                        <p:tav tm="100000">
                                          <p:val>
                                            <p:strVal val="#ppt_y"/>
                                          </p:val>
                                        </p:tav>
                                      </p:tavLst>
                                    </p:anim>
                                    <p:anim calcmode="lin" valueType="num">
                                      <p:cBhvr>
                                        <p:cTn id="9"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3"/>
                                        </p:tgtEl>
                                      </p:cBhvr>
                                    </p:animEffect>
                                  </p:childTnLst>
                                </p:cTn>
                              </p:par>
                            </p:childTnLst>
                          </p:cTn>
                        </p:par>
                        <p:par>
                          <p:cTn id="12" fill="hold">
                            <p:stCondLst>
                              <p:cond delay="1300"/>
                            </p:stCondLst>
                            <p:childTnLst>
                              <p:par>
                                <p:cTn id="13" presetID="53" presetClass="entr" presetSubtype="16" fill="hold" grpId="0" nodeType="afterEffect">
                                  <p:stCondLst>
                                    <p:cond delay="0"/>
                                  </p:stCondLst>
                                  <p:iterate type="lt">
                                    <p:tmPct val="7000"/>
                                  </p:iterate>
                                  <p:childTnLst>
                                    <p:set>
                                      <p:cBhvr>
                                        <p:cTn id="14" dur="1" fill="hold">
                                          <p:stCondLst>
                                            <p:cond delay="0"/>
                                          </p:stCondLst>
                                        </p:cTn>
                                        <p:tgtEl>
                                          <p:spTgt spid="44"/>
                                        </p:tgtEl>
                                        <p:attrNameLst>
                                          <p:attrName>style.visibility</p:attrName>
                                        </p:attrNameLst>
                                      </p:cBhvr>
                                      <p:to>
                                        <p:strVal val="visible"/>
                                      </p:to>
                                    </p:set>
                                    <p:anim calcmode="lin" valueType="num">
                                      <p:cBhvr>
                                        <p:cTn id="15" dur="500" fill="hold"/>
                                        <p:tgtEl>
                                          <p:spTgt spid="44"/>
                                        </p:tgtEl>
                                        <p:attrNameLst>
                                          <p:attrName>ppt_w</p:attrName>
                                        </p:attrNameLst>
                                      </p:cBhvr>
                                      <p:tavLst>
                                        <p:tav tm="0">
                                          <p:val>
                                            <p:fltVal val="0"/>
                                          </p:val>
                                        </p:tav>
                                        <p:tav tm="100000">
                                          <p:val>
                                            <p:strVal val="#ppt_w"/>
                                          </p:val>
                                        </p:tav>
                                      </p:tavLst>
                                    </p:anim>
                                    <p:anim calcmode="lin" valueType="num">
                                      <p:cBhvr>
                                        <p:cTn id="16" dur="500" fill="hold"/>
                                        <p:tgtEl>
                                          <p:spTgt spid="44"/>
                                        </p:tgtEl>
                                        <p:attrNameLst>
                                          <p:attrName>ppt_h</p:attrName>
                                        </p:attrNameLst>
                                      </p:cBhvr>
                                      <p:tavLst>
                                        <p:tav tm="0">
                                          <p:val>
                                            <p:fltVal val="0"/>
                                          </p:val>
                                        </p:tav>
                                        <p:tav tm="100000">
                                          <p:val>
                                            <p:strVal val="#ppt_h"/>
                                          </p:val>
                                        </p:tav>
                                      </p:tavLst>
                                    </p:anim>
                                    <p:animEffect transition="in" filter="fade">
                                      <p:cBhvr>
                                        <p:cTn id="17" dur="500"/>
                                        <p:tgtEl>
                                          <p:spTgt spid="44"/>
                                        </p:tgtEl>
                                      </p:cBhvr>
                                    </p:animEffect>
                                  </p:childTnLst>
                                </p:cTn>
                              </p:par>
                            </p:childTnLst>
                          </p:cTn>
                        </p:par>
                        <p:par>
                          <p:cTn id="18" fill="hold">
                            <p:stCondLst>
                              <p:cond delay="1765"/>
                            </p:stCondLst>
                            <p:childTnLst>
                              <p:par>
                                <p:cTn id="19" presetID="16" presetClass="entr" presetSubtype="21"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ldLvl="0" animBg="1" autoUpdateAnimBg="0"/>
      <p:bldP spid="44" grpId="0"/>
      <p:bldP spid="6" grpId="0" bldLvl="0" animBg="1"/>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5800" y="619185"/>
            <a:ext cx="7924800" cy="4524315"/>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4</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家庭</a:t>
            </a:r>
            <a:r>
              <a:rPr lang="zh-CN" altLang="en-US" sz="2000" b="1" dirty="0">
                <a:latin typeface="仿宋" panose="02010609060101010101" pitchFamily="49" charset="-122"/>
                <a:ea typeface="仿宋" panose="02010609060101010101" pitchFamily="49" charset="-122"/>
              </a:rPr>
              <a:t>经济困难学生申请资助需要提交哪些材料？</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每年秋季</a:t>
            </a:r>
            <a:r>
              <a:rPr lang="zh-CN" altLang="en-US" sz="2000" dirty="0">
                <a:latin typeface="仿宋" panose="02010609060101010101" pitchFamily="49" charset="-122"/>
                <a:ea typeface="仿宋" panose="02010609060101010101" pitchFamily="49" charset="-122"/>
              </a:rPr>
              <a:t>学期开学后，各高校开始组织开展家庭经济困难认定工作。家庭经济困难学生申请资助时，</a:t>
            </a:r>
            <a:r>
              <a:rPr lang="zh-CN" altLang="en-US" sz="2000" b="1" dirty="0">
                <a:solidFill>
                  <a:srgbClr val="FF0000"/>
                </a:solidFill>
                <a:latin typeface="仿宋" panose="02010609060101010101" pitchFamily="49" charset="-122"/>
                <a:ea typeface="仿宋" panose="02010609060101010101" pitchFamily="49" charset="-122"/>
              </a:rPr>
              <a:t>需要先填写</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广东省家庭经济困难学生认定申请表</a:t>
            </a:r>
            <a:r>
              <a:rPr lang="en-US" altLang="zh-CN" sz="2000" b="1" dirty="0" smtClean="0">
                <a:solidFill>
                  <a:srgbClr val="FF0000"/>
                </a:solidFill>
                <a:latin typeface="仿宋" panose="02010609060101010101" pitchFamily="49" charset="-122"/>
                <a:ea typeface="仿宋" panose="02010609060101010101" pitchFamily="49" charset="-122"/>
              </a:rPr>
              <a:t>》</a:t>
            </a:r>
            <a:r>
              <a:rPr lang="zh-CN" altLang="en-US" sz="2000" b="1" dirty="0" smtClean="0">
                <a:solidFill>
                  <a:srgbClr val="FF0000"/>
                </a:solidFill>
                <a:latin typeface="仿宋" panose="02010609060101010101" pitchFamily="49" charset="-122"/>
                <a:ea typeface="仿宋" panose="02010609060101010101" pitchFamily="49" charset="-122"/>
              </a:rPr>
              <a:t>，</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申请表</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不需要加盖公章，学生只需如实填写个人信息和家庭信息。学生根据自身实际，在</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申请表</a:t>
            </a:r>
            <a:r>
              <a:rPr lang="en-US" altLang="zh-CN" sz="2000" b="1" dirty="0">
                <a:solidFill>
                  <a:srgbClr val="FF0000"/>
                </a:solidFill>
                <a:latin typeface="仿宋" panose="02010609060101010101" pitchFamily="49" charset="-122"/>
                <a:ea typeface="仿宋" panose="02010609060101010101" pitchFamily="49" charset="-122"/>
              </a:rPr>
              <a:t>》</a:t>
            </a:r>
            <a:r>
              <a:rPr lang="zh-CN" altLang="en-US" sz="2000" b="1" dirty="0">
                <a:solidFill>
                  <a:srgbClr val="FF0000"/>
                </a:solidFill>
                <a:latin typeface="仿宋" panose="02010609060101010101" pitchFamily="49" charset="-122"/>
                <a:ea typeface="仿宋" panose="02010609060101010101" pitchFamily="49" charset="-122"/>
              </a:rPr>
              <a:t>上勾选建档立卡贫困户、城乡最低生活保障家庭、特困供养人员、孤儿、父母不能履行抚养义务的儿童、低收入（低保边缘、低保临界）、享受国家定期抚恤补助的优抚对象子女、因公牺牲警察子女、残疾人、特困职工家庭子女等相应事项，并提交相关证件复印件，</a:t>
            </a:r>
            <a:r>
              <a:rPr lang="zh-CN" altLang="en-US" sz="2000" dirty="0">
                <a:latin typeface="仿宋" panose="02010609060101010101" pitchFamily="49" charset="-122"/>
                <a:ea typeface="仿宋" panose="02010609060101010101" pitchFamily="49" charset="-122"/>
              </a:rPr>
              <a:t>送学校核对、存档备查。</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4219497823"/>
      </p:ext>
    </p:extLst>
  </p:cSld>
  <p:clrMapOvr>
    <a:masterClrMapping/>
  </p:clrMapOvr>
  <p:transition advTm="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200" y="209550"/>
            <a:ext cx="4515980" cy="46166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三、高校</a:t>
            </a:r>
            <a:r>
              <a:rPr lang="zh-CN" altLang="en-US" sz="2400" b="1" dirty="0">
                <a:solidFill>
                  <a:srgbClr val="FF0000"/>
                </a:solidFill>
                <a:latin typeface="黑体" panose="02010609060101010101" pitchFamily="49" charset="-122"/>
                <a:ea typeface="黑体" panose="02010609060101010101" pitchFamily="49" charset="-122"/>
              </a:rPr>
              <a:t>家庭经济困难新生资助</a:t>
            </a:r>
          </a:p>
        </p:txBody>
      </p:sp>
      <p:sp>
        <p:nvSpPr>
          <p:cNvPr id="3" name="矩形 2"/>
          <p:cNvSpPr/>
          <p:nvPr/>
        </p:nvSpPr>
        <p:spPr>
          <a:xfrm>
            <a:off x="685800" y="863590"/>
            <a:ext cx="7924800" cy="2708434"/>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1</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新生</a:t>
            </a:r>
            <a:r>
              <a:rPr lang="zh-CN" altLang="en-US" sz="2000" b="1" dirty="0">
                <a:latin typeface="仿宋" panose="02010609060101010101" pitchFamily="49" charset="-122"/>
                <a:ea typeface="仿宋" panose="02010609060101010101" pitchFamily="49" charset="-122"/>
              </a:rPr>
              <a:t>入学前，无法筹集学费和生活费，可以申请哪些资助？</a:t>
            </a:r>
            <a:endParaRPr lang="zh-CN" altLang="en-US" sz="2000" dirty="0">
              <a:latin typeface="仿宋" panose="02010609060101010101" pitchFamily="49" charset="-122"/>
              <a:ea typeface="仿宋" panose="02010609060101010101" pitchFamily="49" charset="-122"/>
            </a:endParaRPr>
          </a:p>
          <a:p>
            <a:pPr>
              <a:lnSpc>
                <a:spcPct val="150000"/>
              </a:lnSpc>
            </a:pPr>
            <a:endParaRPr lang="en-US" altLang="zh-CN" sz="2000" dirty="0" smtClean="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a:t>
            </a:r>
            <a:r>
              <a:rPr lang="zh-CN" altLang="en-US" sz="2000" dirty="0" smtClean="0">
                <a:latin typeface="仿宋" panose="02010609060101010101" pitchFamily="49" charset="-122"/>
                <a:ea typeface="仿宋" panose="02010609060101010101" pitchFamily="49" charset="-122"/>
              </a:rPr>
              <a:t>新生</a:t>
            </a:r>
            <a:r>
              <a:rPr lang="zh-CN" altLang="en-US" sz="2000" dirty="0">
                <a:latin typeface="仿宋" panose="02010609060101010101" pitchFamily="49" charset="-122"/>
                <a:ea typeface="仿宋" panose="02010609060101010101" pitchFamily="49" charset="-122"/>
              </a:rPr>
              <a:t>入学前，无法凑集足够资金解决学费和生活费，可以通过</a:t>
            </a:r>
            <a:r>
              <a:rPr lang="zh-CN" altLang="en-US" sz="2000" b="1" dirty="0">
                <a:solidFill>
                  <a:srgbClr val="FF0000"/>
                </a:solidFill>
                <a:latin typeface="仿宋" panose="02010609060101010101" pitchFamily="49" charset="-122"/>
                <a:ea typeface="仿宋" panose="02010609060101010101" pitchFamily="49" charset="-122"/>
              </a:rPr>
              <a:t>申请广东省家庭经济困难大学新生资助、生源地信用助学贷款、广东省少数民族聚居区少数民族大学生资助、南粤扶残助学工程等。</a:t>
            </a:r>
            <a:r>
              <a:rPr lang="zh-CN" altLang="en-US" sz="2000" dirty="0">
                <a:latin typeface="仿宋" panose="02010609060101010101" pitchFamily="49" charset="-122"/>
                <a:ea typeface="仿宋" panose="02010609060101010101" pitchFamily="49" charset="-122"/>
              </a:rPr>
              <a:t>除生源地信用助学贷款外，广东省财政设立的资助政策不可以同时享受。</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620447793"/>
      </p:ext>
    </p:extLst>
  </p:cSld>
  <p:clrMapOvr>
    <a:masterClrMapping/>
  </p:clrMapOvr>
  <p:transition advTm="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742950"/>
            <a:ext cx="7848600" cy="3477875"/>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2</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哪些</a:t>
            </a:r>
            <a:r>
              <a:rPr lang="zh-CN" altLang="en-US" sz="2000" b="1" dirty="0">
                <a:latin typeface="仿宋" panose="02010609060101010101" pitchFamily="49" charset="-122"/>
                <a:ea typeface="仿宋" panose="02010609060101010101" pitchFamily="49" charset="-122"/>
              </a:rPr>
              <a:t>学生可以申请广东省家庭经济困难大学新生资助？资助标准是多少？</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考</a:t>
            </a:r>
            <a:r>
              <a:rPr lang="zh-CN" altLang="en-US" sz="2000" dirty="0">
                <a:latin typeface="仿宋" panose="02010609060101010101" pitchFamily="49" charset="-122"/>
                <a:ea typeface="仿宋" panose="02010609060101010101" pitchFamily="49" charset="-122"/>
              </a:rPr>
              <a:t>入全日制普通高校，由于家庭经济困难，学生本人及其家庭所能筹集到的资金不足以缴纳第一学年学费的广东省户籍一年级本专科新生，特别是残孤学生、烈士子女、优抚家庭子女、城乡低保家庭子女和低收入家庭子女，可以申请新生资助。资助标准最高不超过</a:t>
            </a:r>
            <a:r>
              <a:rPr lang="en-US" altLang="zh-CN" sz="2000" dirty="0">
                <a:latin typeface="仿宋" panose="02010609060101010101" pitchFamily="49" charset="-122"/>
                <a:ea typeface="仿宋" panose="02010609060101010101" pitchFamily="49" charset="-122"/>
              </a:rPr>
              <a:t>6000</a:t>
            </a:r>
            <a:r>
              <a:rPr lang="zh-CN" altLang="en-US" sz="2000" dirty="0">
                <a:latin typeface="仿宋" panose="02010609060101010101" pitchFamily="49" charset="-122"/>
                <a:ea typeface="仿宋" panose="02010609060101010101" pitchFamily="49" charset="-122"/>
              </a:rPr>
              <a:t>元，学费标准低于</a:t>
            </a:r>
            <a:r>
              <a:rPr lang="en-US" altLang="zh-CN" sz="2000" dirty="0">
                <a:latin typeface="仿宋" panose="02010609060101010101" pitchFamily="49" charset="-122"/>
                <a:ea typeface="仿宋" panose="02010609060101010101" pitchFamily="49" charset="-122"/>
              </a:rPr>
              <a:t>6000</a:t>
            </a:r>
            <a:r>
              <a:rPr lang="zh-CN" altLang="en-US" sz="2000" dirty="0">
                <a:latin typeface="仿宋" panose="02010609060101010101" pitchFamily="49" charset="-122"/>
                <a:ea typeface="仿宋" panose="02010609060101010101" pitchFamily="49" charset="-122"/>
              </a:rPr>
              <a:t>元的，按实际应缴纳学费金额进行资助，为一次性资助。</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108577117"/>
      </p:ext>
    </p:extLst>
  </p:cSld>
  <p:clrMapOvr>
    <a:masterClrMapping/>
  </p:clrMapOvr>
  <p:transition advTm="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199" y="133350"/>
            <a:ext cx="3057247" cy="523220"/>
          </a:xfrm>
          <a:prstGeom prst="rect">
            <a:avLst/>
          </a:prstGeom>
        </p:spPr>
        <p:txBody>
          <a:bodyPr wrap="none">
            <a:spAutoFit/>
          </a:bodyPr>
          <a:lstStyle/>
          <a:p>
            <a:r>
              <a:rPr lang="zh-CN" altLang="en-US" sz="2800" b="1" dirty="0" smtClean="0">
                <a:solidFill>
                  <a:srgbClr val="FF0000"/>
                </a:solidFill>
                <a:latin typeface="黑体" panose="02010609060101010101" pitchFamily="49" charset="-122"/>
                <a:ea typeface="黑体" panose="02010609060101010101" pitchFamily="49" charset="-122"/>
              </a:rPr>
              <a:t>四、国家</a:t>
            </a:r>
            <a:r>
              <a:rPr lang="zh-CN" altLang="en-US" sz="2800" b="1" dirty="0">
                <a:solidFill>
                  <a:srgbClr val="FF0000"/>
                </a:solidFill>
                <a:latin typeface="黑体" panose="02010609060101010101" pitchFamily="49" charset="-122"/>
                <a:ea typeface="黑体" panose="02010609060101010101" pitchFamily="49" charset="-122"/>
              </a:rPr>
              <a:t>助学贷款</a:t>
            </a:r>
          </a:p>
        </p:txBody>
      </p:sp>
      <p:sp>
        <p:nvSpPr>
          <p:cNvPr id="3" name="矩形 2"/>
          <p:cNvSpPr/>
          <p:nvPr/>
        </p:nvSpPr>
        <p:spPr>
          <a:xfrm>
            <a:off x="685800" y="819150"/>
            <a:ext cx="7924800" cy="3539430"/>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1</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什么</a:t>
            </a:r>
            <a:r>
              <a:rPr lang="zh-CN" altLang="en-US" sz="2000" b="1" dirty="0">
                <a:latin typeface="仿宋" panose="02010609060101010101" pitchFamily="49" charset="-122"/>
                <a:ea typeface="仿宋" panose="02010609060101010101" pitchFamily="49" charset="-122"/>
              </a:rPr>
              <a:t>是国家助学贷款？</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国家</a:t>
            </a:r>
            <a:r>
              <a:rPr lang="zh-CN" altLang="en-US" sz="2000" dirty="0">
                <a:latin typeface="仿宋" panose="02010609060101010101" pitchFamily="49" charset="-122"/>
                <a:ea typeface="仿宋" panose="02010609060101010101" pitchFamily="49" charset="-122"/>
              </a:rPr>
              <a:t>助学贷款是由国家贴息，为家庭经济困难学生提供的一种助学方式。</a:t>
            </a:r>
            <a:r>
              <a:rPr lang="zh-CN" altLang="en-US" sz="2000" b="1" dirty="0">
                <a:solidFill>
                  <a:srgbClr val="FF0000"/>
                </a:solidFill>
                <a:latin typeface="仿宋" panose="02010609060101010101" pitchFamily="49" charset="-122"/>
                <a:ea typeface="仿宋" panose="02010609060101010101" pitchFamily="49" charset="-122"/>
              </a:rPr>
              <a:t>国家助学贷款包括生源地信用助学贷款和校园地助学贷款</a:t>
            </a:r>
            <a:r>
              <a:rPr lang="zh-CN" altLang="en-US" sz="2000" dirty="0">
                <a:latin typeface="仿宋" panose="02010609060101010101" pitchFamily="49" charset="-122"/>
                <a:ea typeface="仿宋" panose="02010609060101010101" pitchFamily="49" charset="-122"/>
              </a:rPr>
              <a:t>。生源地信用助学贷款是指国家开发银行等金融机构向符合条件的家庭经济困难普通高校学生发放的、在学生入学前到户籍所在县（市、区）办理的助学贷款。生源地贷款为信用贷款，学生和家长（或其他法定监护人）为共同借款人，共同承担还款责任。校园地国家助学贷款是由政府主导、财政贴息、财政和高校共同给予银行一定风险补偿金，银行、教育行政部门与高校共同组织实施，帮助高校家庭经济困难学生支付在校学习期间所需的学费和住宿费的银行贷款。</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457906377"/>
      </p:ext>
    </p:extLst>
  </p:cSld>
  <p:clrMapOvr>
    <a:masterClrMapping/>
  </p:clrMapOvr>
  <p:transition advTm="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5800" y="819150"/>
            <a:ext cx="7924800" cy="2636299"/>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2</a:t>
            </a:r>
            <a:r>
              <a:rPr lang="zh-CN" altLang="en-US" sz="2000" b="1" dirty="0" smtClean="0">
                <a:latin typeface="仿宋" panose="02010609060101010101" pitchFamily="49" charset="-122"/>
                <a:ea typeface="仿宋" panose="02010609060101010101" pitchFamily="49" charset="-122"/>
              </a:rPr>
              <a:t>、哪些</a:t>
            </a:r>
            <a:r>
              <a:rPr lang="zh-CN" altLang="en-US" sz="2000" b="1" dirty="0">
                <a:latin typeface="仿宋" panose="02010609060101010101" pitchFamily="49" charset="-122"/>
                <a:ea typeface="仿宋" panose="02010609060101010101" pitchFamily="49" charset="-122"/>
              </a:rPr>
              <a:t>学生可以申请国家助学贷款？</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b="1" dirty="0" smtClean="0">
                <a:latin typeface="仿宋" panose="02010609060101010101" pitchFamily="49" charset="-122"/>
                <a:ea typeface="仿宋" panose="02010609060101010101" pitchFamily="49" charset="-122"/>
              </a:rPr>
              <a:t>    家庭</a:t>
            </a:r>
            <a:r>
              <a:rPr lang="zh-CN" altLang="en-US" sz="2000" b="1" dirty="0">
                <a:latin typeface="仿宋" panose="02010609060101010101" pitchFamily="49" charset="-122"/>
                <a:ea typeface="仿宋" panose="02010609060101010101" pitchFamily="49" charset="-122"/>
              </a:rPr>
              <a:t>经济困难，或家庭经济收入不足以（或暂时不足以）支付学生在校期间完成学业所需的基本费用（含学费和生活费）的全日制普通高校本专科生（含高职生）、第二学士学位学生及预科生，都可以通过到户籍所在县（市、区）或学校学生资助部门办理助学贷款。</a:t>
            </a:r>
            <a:endParaRPr lang="zh-CN" altLang="en-US" sz="2000" b="1"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4123093444"/>
      </p:ext>
    </p:extLst>
  </p:cSld>
  <p:clrMapOvr>
    <a:masterClrMapping/>
  </p:clrMapOvr>
  <p:transition advTm="0">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725091"/>
            <a:ext cx="7772400" cy="3416320"/>
          </a:xfrm>
          <a:prstGeom prst="rect">
            <a:avLst/>
          </a:prstGeom>
        </p:spPr>
        <p:txBody>
          <a:bodyPr wrap="square">
            <a:spAutoFit/>
          </a:bodyPr>
          <a:lstStyle/>
          <a:p>
            <a:pPr>
              <a:lnSpc>
                <a:spcPct val="150000"/>
              </a:lnSpc>
            </a:pPr>
            <a:r>
              <a:rPr lang="en-US" altLang="zh-CN" sz="2000" b="1" dirty="0" smtClean="0">
                <a:latin typeface="仿宋" panose="02010609060101010101" pitchFamily="49" charset="-122"/>
                <a:ea typeface="仿宋" panose="02010609060101010101" pitchFamily="49" charset="-122"/>
              </a:rPr>
              <a:t>3</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助学贷款的用途是什么？可以申请多少金额？</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b="1" dirty="0" smtClean="0">
                <a:latin typeface="仿宋" panose="02010609060101010101" pitchFamily="49" charset="-122"/>
                <a:ea typeface="仿宋" panose="02010609060101010101" pitchFamily="49" charset="-122"/>
              </a:rPr>
              <a:t>   国家</a:t>
            </a:r>
            <a:r>
              <a:rPr lang="zh-CN" altLang="en-US" sz="2000" b="1" dirty="0">
                <a:latin typeface="仿宋" panose="02010609060101010101" pitchFamily="49" charset="-122"/>
                <a:ea typeface="仿宋" panose="02010609060101010101" pitchFamily="49" charset="-122"/>
              </a:rPr>
              <a:t>助学贷款主要用于本人在校学习期间所需的学费、住宿费及部分生活费。按照国家助学贷款政策的有关规定，</a:t>
            </a:r>
            <a:r>
              <a:rPr lang="zh-CN" altLang="en-US" sz="2000" b="1" dirty="0">
                <a:solidFill>
                  <a:srgbClr val="FF0000"/>
                </a:solidFill>
                <a:latin typeface="仿宋" panose="02010609060101010101" pitchFamily="49" charset="-122"/>
                <a:ea typeface="仿宋" panose="02010609060101010101" pitchFamily="49" charset="-122"/>
              </a:rPr>
              <a:t>每人每学年申请贷款额度不超过</a:t>
            </a:r>
            <a:r>
              <a:rPr lang="en-US" altLang="zh-CN" sz="2000" b="1" dirty="0">
                <a:solidFill>
                  <a:srgbClr val="FF0000"/>
                </a:solidFill>
                <a:latin typeface="仿宋" panose="02010609060101010101" pitchFamily="49" charset="-122"/>
                <a:ea typeface="仿宋" panose="02010609060101010101" pitchFamily="49" charset="-122"/>
              </a:rPr>
              <a:t>8000</a:t>
            </a:r>
            <a:r>
              <a:rPr lang="zh-CN" altLang="en-US" sz="2000" b="1" dirty="0">
                <a:solidFill>
                  <a:srgbClr val="FF0000"/>
                </a:solidFill>
                <a:latin typeface="仿宋" panose="02010609060101010101" pitchFamily="49" charset="-122"/>
                <a:ea typeface="仿宋" panose="02010609060101010101" pitchFamily="49" charset="-122"/>
              </a:rPr>
              <a:t>元</a:t>
            </a:r>
            <a:r>
              <a:rPr lang="zh-CN" altLang="en-US" sz="2000" b="1" dirty="0">
                <a:latin typeface="仿宋" panose="02010609060101010101" pitchFamily="49" charset="-122"/>
                <a:ea typeface="仿宋" panose="02010609060101010101" pitchFamily="49" charset="-122"/>
              </a:rPr>
              <a:t>，支持家庭经济困难学生根据实际情况按贷款上限足额申办贷款。</a:t>
            </a:r>
          </a:p>
          <a:p>
            <a:r>
              <a:rPr lang="zh-CN" altLang="en-US" dirty="0"/>
              <a:t/>
            </a:r>
            <a:br>
              <a:rPr lang="zh-CN" altLang="en-US" dirty="0"/>
            </a:br>
            <a:endParaRPr lang="zh-CN" altLang="en-US" dirty="0"/>
          </a:p>
        </p:txBody>
      </p:sp>
    </p:spTree>
    <p:extLst>
      <p:ext uri="{BB962C8B-B14F-4D97-AF65-F5344CB8AC3E}">
        <p14:creationId xmlns:p14="http://schemas.microsoft.com/office/powerpoint/2010/main" val="123009023"/>
      </p:ext>
    </p:extLst>
  </p:cSld>
  <p:clrMapOvr>
    <a:masterClrMapping/>
  </p:clrMapOvr>
  <p:transition advTm="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7225" y="590550"/>
            <a:ext cx="8229600" cy="3785652"/>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4</a:t>
            </a:r>
            <a:r>
              <a:rPr lang="zh-CN" altLang="en-US" sz="2000" b="1" dirty="0" smtClean="0">
                <a:latin typeface="仿宋" panose="02010609060101010101" pitchFamily="49" charset="-122"/>
                <a:ea typeface="仿宋" panose="02010609060101010101" pitchFamily="49" charset="-122"/>
              </a:rPr>
              <a:t>、生源</a:t>
            </a:r>
            <a:r>
              <a:rPr lang="zh-CN" altLang="en-US" sz="2000" b="1" dirty="0">
                <a:latin typeface="仿宋" panose="02010609060101010101" pitchFamily="49" charset="-122"/>
                <a:ea typeface="仿宋" panose="02010609060101010101" pitchFamily="49" charset="-122"/>
              </a:rPr>
              <a:t>地信用助学贷款和校园地国家助学贷款可以同时申请吗？</a:t>
            </a:r>
            <a:endParaRPr lang="zh-CN" altLang="en-US" sz="2000" dirty="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zh-CN" altLang="en-US" sz="2000" b="1" dirty="0" smtClean="0">
                <a:latin typeface="仿宋" panose="02010609060101010101" pitchFamily="49" charset="-122"/>
                <a:ea typeface="仿宋" panose="02010609060101010101" pitchFamily="49" charset="-122"/>
              </a:rPr>
              <a:t>   不</a:t>
            </a:r>
            <a:r>
              <a:rPr lang="zh-CN" altLang="en-US" sz="2000" b="1" dirty="0">
                <a:latin typeface="仿宋" panose="02010609060101010101" pitchFamily="49" charset="-122"/>
                <a:ea typeface="仿宋" panose="02010609060101010101" pitchFamily="49" charset="-122"/>
              </a:rPr>
              <a:t>可以，只能选其一</a:t>
            </a:r>
            <a:r>
              <a:rPr lang="zh-CN" altLang="en-US" sz="2000" b="1" dirty="0" smtClean="0">
                <a:latin typeface="仿宋" panose="02010609060101010101" pitchFamily="49" charset="-122"/>
                <a:ea typeface="仿宋" panose="02010609060101010101" pitchFamily="49" charset="-122"/>
              </a:rPr>
              <a:t>。</a:t>
            </a:r>
            <a:endParaRPr lang="en-US" altLang="zh-CN" sz="2000" b="1" dirty="0" smtClean="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en-US" altLang="zh-CN" sz="2000" b="1" dirty="0" smtClean="0">
                <a:latin typeface="仿宋" panose="02010609060101010101" pitchFamily="49" charset="-122"/>
                <a:ea typeface="仿宋" panose="02010609060101010101" pitchFamily="49" charset="-122"/>
              </a:rPr>
              <a:t>5</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助学贷款期限是多久？还本宽限期有多长</a:t>
            </a:r>
            <a:r>
              <a:rPr lang="zh-CN" altLang="en-US" sz="2000" b="1" dirty="0" smtClean="0">
                <a:latin typeface="仿宋" panose="02010609060101010101" pitchFamily="49" charset="-122"/>
                <a:ea typeface="仿宋" panose="02010609060101010101" pitchFamily="49" charset="-122"/>
              </a:rPr>
              <a:t>？</a:t>
            </a:r>
            <a:endParaRPr lang="en-US" altLang="zh-CN" sz="2000" b="1" dirty="0" smtClean="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zh-CN" altLang="en-US" sz="2000" b="1" dirty="0" smtClean="0">
                <a:latin typeface="仿宋" panose="02010609060101010101" pitchFamily="49" charset="-122"/>
                <a:ea typeface="仿宋" panose="02010609060101010101" pitchFamily="49" charset="-122"/>
              </a:rPr>
              <a:t>    贷款</a:t>
            </a:r>
            <a:r>
              <a:rPr lang="zh-CN" altLang="en-US" sz="2000" b="1" dirty="0">
                <a:latin typeface="仿宋" panose="02010609060101010101" pitchFamily="49" charset="-122"/>
                <a:ea typeface="仿宋" panose="02010609060101010101" pitchFamily="49" charset="-122"/>
              </a:rPr>
              <a:t>期限按学制加</a:t>
            </a:r>
            <a:r>
              <a:rPr lang="en-US" altLang="zh-CN" sz="2000" b="1" dirty="0">
                <a:latin typeface="仿宋" panose="02010609060101010101" pitchFamily="49" charset="-122"/>
                <a:ea typeface="仿宋" panose="02010609060101010101" pitchFamily="49" charset="-122"/>
              </a:rPr>
              <a:t>13</a:t>
            </a:r>
            <a:r>
              <a:rPr lang="zh-CN" altLang="en-US" sz="2000" b="1" dirty="0">
                <a:latin typeface="仿宋" panose="02010609060101010101" pitchFamily="49" charset="-122"/>
                <a:ea typeface="仿宋" panose="02010609060101010101" pitchFamily="49" charset="-122"/>
              </a:rPr>
              <a:t>年、最长不超过</a:t>
            </a:r>
            <a:r>
              <a:rPr lang="en-US" altLang="zh-CN" sz="2000" b="1" dirty="0">
                <a:latin typeface="仿宋" panose="02010609060101010101" pitchFamily="49" charset="-122"/>
                <a:ea typeface="仿宋" panose="02010609060101010101" pitchFamily="49" charset="-122"/>
              </a:rPr>
              <a:t>20</a:t>
            </a:r>
            <a:r>
              <a:rPr lang="zh-CN" altLang="en-US" sz="2000" b="1" dirty="0">
                <a:latin typeface="仿宋" panose="02010609060101010101" pitchFamily="49" charset="-122"/>
                <a:ea typeface="仿宋" panose="02010609060101010101" pitchFamily="49" charset="-122"/>
              </a:rPr>
              <a:t>年、最短</a:t>
            </a:r>
            <a:r>
              <a:rPr lang="en-US" altLang="zh-CN" sz="2000" b="1" dirty="0">
                <a:latin typeface="仿宋" panose="02010609060101010101" pitchFamily="49" charset="-122"/>
                <a:ea typeface="仿宋" panose="02010609060101010101" pitchFamily="49" charset="-122"/>
              </a:rPr>
              <a:t>6</a:t>
            </a:r>
            <a:r>
              <a:rPr lang="zh-CN" altLang="en-US" sz="2000" b="1" dirty="0">
                <a:latin typeface="仿宋" panose="02010609060101010101" pitchFamily="49" charset="-122"/>
                <a:ea typeface="仿宋" panose="02010609060101010101" pitchFamily="49" charset="-122"/>
              </a:rPr>
              <a:t>年确定。学生在读期间利息全部由财政补贴。学生毕业当年不再继续攻读学位的，在</a:t>
            </a:r>
            <a:r>
              <a:rPr lang="en-US" altLang="zh-CN" sz="2000" b="1" dirty="0">
                <a:latin typeface="仿宋" panose="02010609060101010101" pitchFamily="49" charset="-122"/>
                <a:ea typeface="仿宋" panose="02010609060101010101" pitchFamily="49" charset="-122"/>
              </a:rPr>
              <a:t>3</a:t>
            </a:r>
            <a:r>
              <a:rPr lang="zh-CN" altLang="en-US" sz="2000" b="1" dirty="0">
                <a:latin typeface="仿宋" panose="02010609060101010101" pitchFamily="49" charset="-122"/>
                <a:ea typeface="仿宋" panose="02010609060101010101" pitchFamily="49" charset="-122"/>
              </a:rPr>
              <a:t>年还本宽限期内只需偿还利息，毕业第四年开始偿还贷款本金和利息。学生毕业后，在还款期内继续攻读学位的，应及时向县级资助中心或高校资助中心提供书面证明，审核通过后，可继续享受贴息和还本宽限期。贷款到期日期不变</a:t>
            </a:r>
            <a:r>
              <a:rPr lang="zh-CN" altLang="en-US" sz="2000" b="1"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1749658827"/>
      </p:ext>
    </p:extLst>
  </p:cSld>
  <p:clrMapOvr>
    <a:masterClrMapping/>
  </p:clrMapOvr>
  <p:transition advTm="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141644" y="133350"/>
            <a:ext cx="4716356" cy="461665"/>
          </a:xfrm>
          <a:prstGeom prst="rect">
            <a:avLst/>
          </a:prstGeom>
          <a:noFill/>
        </p:spPr>
        <p:txBody>
          <a:bodyPr wrap="none" rtlCol="0" anchor="t">
            <a:spAutoFit/>
          </a:bodyPr>
          <a:lstStyle/>
          <a:p>
            <a:pPr algn="ctr"/>
            <a:r>
              <a:rPr lang="zh-CN" altLang="en-US" sz="2400" b="1" dirty="0" smtClean="0">
                <a:solidFill>
                  <a:schemeClr val="accent1"/>
                </a:solidFill>
                <a:effectLst>
                  <a:outerShdw blurRad="38100" dist="25400" dir="5400000" algn="ctr" rotWithShape="0">
                    <a:srgbClr val="6E747A">
                      <a:alpha val="43000"/>
                    </a:srgbClr>
                  </a:outerShdw>
                </a:effectLst>
                <a:sym typeface="+mn-ea"/>
              </a:rPr>
              <a:t>生源地国家助学贷款 （</a:t>
            </a:r>
            <a:r>
              <a:rPr lang="en-US" altLang="zh-CN" sz="2400" b="1" dirty="0" smtClean="0">
                <a:solidFill>
                  <a:schemeClr val="accent1"/>
                </a:solidFill>
                <a:effectLst>
                  <a:outerShdw blurRad="38100" dist="25400" dir="5400000" algn="ctr" rotWithShape="0">
                    <a:srgbClr val="6E747A">
                      <a:alpha val="43000"/>
                    </a:srgbClr>
                  </a:outerShdw>
                </a:effectLst>
                <a:sym typeface="+mn-ea"/>
              </a:rPr>
              <a:t>7-8</a:t>
            </a:r>
            <a:r>
              <a:rPr lang="zh-CN" altLang="en-US" sz="2400" b="1" dirty="0" smtClean="0">
                <a:solidFill>
                  <a:schemeClr val="accent1"/>
                </a:solidFill>
                <a:effectLst>
                  <a:outerShdw blurRad="38100" dist="25400" dir="5400000" algn="ctr" rotWithShape="0">
                    <a:srgbClr val="6E747A">
                      <a:alpha val="43000"/>
                    </a:srgbClr>
                  </a:outerShdw>
                </a:effectLst>
                <a:sym typeface="+mn-ea"/>
              </a:rPr>
              <a:t>月份）</a:t>
            </a:r>
          </a:p>
        </p:txBody>
      </p:sp>
      <p:graphicFrame>
        <p:nvGraphicFramePr>
          <p:cNvPr id="101" name="图示 100"/>
          <p:cNvGraphicFramePr/>
          <p:nvPr/>
        </p:nvGraphicFramePr>
        <p:xfrm>
          <a:off x="643890" y="1824990"/>
          <a:ext cx="7621905" cy="1094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2" name="图示 101"/>
          <p:cNvGraphicFramePr/>
          <p:nvPr/>
        </p:nvGraphicFramePr>
        <p:xfrm>
          <a:off x="1801495" y="3366770"/>
          <a:ext cx="5764530" cy="13385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3" name="右箭头 102"/>
          <p:cNvSpPr/>
          <p:nvPr/>
        </p:nvSpPr>
        <p:spPr>
          <a:xfrm>
            <a:off x="1187450" y="3730625"/>
            <a:ext cx="432435" cy="360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685800" y="590550"/>
            <a:ext cx="8001000" cy="1200329"/>
          </a:xfrm>
          <a:prstGeom prst="rect">
            <a:avLst/>
          </a:prstGeom>
          <a:noFill/>
        </p:spPr>
        <p:txBody>
          <a:bodyPr wrap="square" rtlCol="0">
            <a:spAutoFit/>
          </a:bodyPr>
          <a:lstStyle/>
          <a:p>
            <a:pPr>
              <a:lnSpc>
                <a:spcPct val="150000"/>
              </a:lnSpc>
            </a:pPr>
            <a:r>
              <a:rPr lang="zh-CN" altLang="en-US" sz="1600" b="1" dirty="0" smtClean="0">
                <a:solidFill>
                  <a:schemeClr val="accent1"/>
                </a:solidFill>
                <a:effectLst>
                  <a:outerShdw blurRad="38100" dist="25400" dir="5400000" algn="ctr" rotWithShape="0">
                    <a:srgbClr val="6E747A">
                      <a:alpha val="43000"/>
                    </a:srgbClr>
                  </a:outerShdw>
                </a:effectLst>
                <a:sym typeface="+mn-ea"/>
              </a:rPr>
              <a:t>      政府主导、金融机构向高校家庭经济困难学生提供的免担保、免抵押信用贷款，用于解决在校期间的学费和住宿费。在校学习期间利息全部由财政贴付，毕业后的利息由借款学生负担。</a:t>
            </a: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500"/>
                                        <p:tgtEl>
                                          <p:spTgt spid="101"/>
                                        </p:tgtEl>
                                        <p:attrNameLst>
                                          <p:attrName>ppt_y</p:attrName>
                                        </p:attrNameLst>
                                      </p:cBhvr>
                                      <p:tavLst>
                                        <p:tav tm="0">
                                          <p:val>
                                            <p:strVal val="#ppt_y+#ppt_h*1.125000"/>
                                          </p:val>
                                        </p:tav>
                                        <p:tav tm="100000">
                                          <p:val>
                                            <p:strVal val="#ppt_y"/>
                                          </p:val>
                                        </p:tav>
                                      </p:tavLst>
                                    </p:anim>
                                    <p:animEffect transition="in" filter="wipe(up)">
                                      <p:cBhvr>
                                        <p:cTn id="8" dur="500"/>
                                        <p:tgtEl>
                                          <p:spTgt spid="101"/>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103"/>
                                        </p:tgtEl>
                                        <p:attrNameLst>
                                          <p:attrName>style.visibility</p:attrName>
                                        </p:attrNameLst>
                                      </p:cBhvr>
                                      <p:to>
                                        <p:strVal val="visible"/>
                                      </p:to>
                                    </p:set>
                                    <p:anim calcmode="lin" valueType="num">
                                      <p:cBhvr additive="base">
                                        <p:cTn id="12" dur="500"/>
                                        <p:tgtEl>
                                          <p:spTgt spid="103"/>
                                        </p:tgtEl>
                                        <p:attrNameLst>
                                          <p:attrName>ppt_y</p:attrName>
                                        </p:attrNameLst>
                                      </p:cBhvr>
                                      <p:tavLst>
                                        <p:tav tm="0">
                                          <p:val>
                                            <p:strVal val="#ppt_y+#ppt_h*1.125000"/>
                                          </p:val>
                                        </p:tav>
                                        <p:tav tm="100000">
                                          <p:val>
                                            <p:strVal val="#ppt_y"/>
                                          </p:val>
                                        </p:tav>
                                      </p:tavLst>
                                    </p:anim>
                                    <p:animEffect transition="in" filter="wipe(up)">
                                      <p:cBhvr>
                                        <p:cTn id="13" dur="500"/>
                                        <p:tgtEl>
                                          <p:spTgt spid="103"/>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02"/>
                                        </p:tgtEl>
                                        <p:attrNameLst>
                                          <p:attrName>style.visibility</p:attrName>
                                        </p:attrNameLst>
                                      </p:cBhvr>
                                      <p:to>
                                        <p:strVal val="visible"/>
                                      </p:to>
                                    </p:set>
                                    <p:anim calcmode="lin" valueType="num">
                                      <p:cBhvr additive="base">
                                        <p:cTn id="17" dur="500"/>
                                        <p:tgtEl>
                                          <p:spTgt spid="102"/>
                                        </p:tgtEl>
                                        <p:attrNameLst>
                                          <p:attrName>ppt_y</p:attrName>
                                        </p:attrNameLst>
                                      </p:cBhvr>
                                      <p:tavLst>
                                        <p:tav tm="0">
                                          <p:val>
                                            <p:strVal val="#ppt_y+#ppt_h*1.125000"/>
                                          </p:val>
                                        </p:tav>
                                        <p:tav tm="100000">
                                          <p:val>
                                            <p:strVal val="#ppt_y"/>
                                          </p:val>
                                        </p:tav>
                                      </p:tavLst>
                                    </p:anim>
                                    <p:animEffect transition="in" filter="wipe(up)">
                                      <p:cBhvr>
                                        <p:cTn id="18"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00405" y="140335"/>
            <a:ext cx="6955750" cy="461665"/>
          </a:xfrm>
          <a:prstGeom prst="rect">
            <a:avLst/>
          </a:prstGeom>
          <a:noFill/>
        </p:spPr>
        <p:txBody>
          <a:bodyPr wrap="none" rtlCol="0" anchor="t">
            <a:spAutoFit/>
          </a:bodyPr>
          <a:lstStyle/>
          <a:p>
            <a:r>
              <a:rPr lang="zh-CN" altLang="en-US" sz="2400" dirty="0">
                <a:effectLst>
                  <a:outerShdw blurRad="38100" dist="19050" dir="2700000" algn="tl" rotWithShape="0">
                    <a:schemeClr val="dk1">
                      <a:alpha val="40000"/>
                    </a:schemeClr>
                  </a:outerShdw>
                </a:effectLst>
                <a:latin typeface="微软雅黑" pitchFamily="34" charset="-122"/>
                <a:ea typeface="微软雅黑" pitchFamily="34" charset="-122"/>
                <a:sym typeface="+mn-ea"/>
              </a:rPr>
              <a:t>国家助学</a:t>
            </a:r>
            <a:r>
              <a:rPr lang="zh-CN" altLang="en-US" sz="2400" dirty="0" smtClean="0">
                <a:effectLst>
                  <a:outerShdw blurRad="38100" dist="19050" dir="2700000" algn="tl" rotWithShape="0">
                    <a:schemeClr val="dk1">
                      <a:alpha val="40000"/>
                    </a:schemeClr>
                  </a:outerShdw>
                </a:effectLst>
                <a:latin typeface="微软雅黑" pitchFamily="34" charset="-122"/>
                <a:ea typeface="微软雅黑" pitchFamily="34" charset="-122"/>
                <a:sym typeface="+mn-ea"/>
              </a:rPr>
              <a:t>贷款</a:t>
            </a:r>
            <a:r>
              <a:rPr lang="zh-CN" altLang="en-US" sz="2400" b="1" dirty="0" smtClean="0">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sym typeface="+mn-ea"/>
              </a:rPr>
              <a:t>（生源地贷款及校园国家助学贷款）</a:t>
            </a:r>
            <a:endParaRPr lang="zh-CN" altLang="en-US" sz="2400" b="1" dirty="0" smtClean="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533400" y="971550"/>
            <a:ext cx="8200390" cy="3215005"/>
          </a:xfrm>
          <a:prstGeom prst="rect">
            <a:avLst/>
          </a:prstGeom>
          <a:noFill/>
        </p:spPr>
        <p:txBody>
          <a:bodyPr wrap="square" rtlCol="0">
            <a:spAutoFit/>
          </a:bodyPr>
          <a:lstStyle/>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一、什么时候开如算利息？</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    从</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毕业当年</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月1日起</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计息，并且必须在12月20日之前还利息。</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二、什么时候还利息？</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     每年</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日前存入足额到合同上国家开发银行提供的支付宝帐户上，国开行于每年</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日统一扣款。</a:t>
            </a:r>
            <a:r>
              <a:rPr lang="zh-CN" altLang="en-US" sz="1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（逾期不还直接影响信用，直接记入中国人民银行个人征信系统）</a:t>
            </a:r>
          </a:p>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三、什么时候还本金？</a:t>
            </a:r>
            <a:endParaRPr lang="zh-CN" altLang="en-US" sz="1400" b="1" dirty="0">
              <a:latin typeface="微软雅黑" panose="020B0503020204020204" pitchFamily="34" charset="-122"/>
              <a:ea typeface="微软雅黑" panose="020B0503020204020204" pitchFamily="34" charset="-122"/>
              <a:cs typeface="微软雅黑" panose="020B0503020204020204" pitchFamily="34" charset="-122"/>
            </a:endParaRPr>
          </a:p>
          <a:p>
            <a:pPr marL="0" indent="0" algn="l" fontAlgn="auto">
              <a:lnSpc>
                <a:spcPct val="150000"/>
              </a:lnSpc>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（一）毕业后三年内还清，也可以在国开行网上申请提前还款。（扣款日期：到期那一年的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日）</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marL="0" indent="0" algn="l" fontAlgn="auto">
              <a:lnSpc>
                <a:spcPct val="150000"/>
              </a:lnSpc>
              <a:buNone/>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（二）可分次数还本金：每次还款金额应申请大于或等于</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500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元（加</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100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元的整数，如</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600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700</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元等）</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四、还款的方式有哪几种？（</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支付宝</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、高校</a:t>
            </a: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sym typeface="+mn-ea"/>
              </a:rPr>
              <a:t>POS</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sym typeface="+mn-ea"/>
              </a:rPr>
              <a:t>机还款、手机还款）</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1400" dirty="0" smtClean="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1"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133350"/>
            <a:ext cx="2698175" cy="523220"/>
          </a:xfrm>
          <a:prstGeom prst="rect">
            <a:avLst/>
          </a:prstGeom>
        </p:spPr>
        <p:txBody>
          <a:bodyPr wrap="none">
            <a:spAutoFit/>
          </a:bodyPr>
          <a:lstStyle/>
          <a:p>
            <a:r>
              <a:rPr lang="zh-CN" altLang="en-US" sz="2800" b="1" dirty="0" smtClean="0">
                <a:solidFill>
                  <a:srgbClr val="FF0000"/>
                </a:solidFill>
                <a:latin typeface="黑体" panose="02010609060101010101" pitchFamily="49" charset="-122"/>
                <a:ea typeface="黑体" panose="02010609060101010101" pitchFamily="49" charset="-122"/>
              </a:rPr>
              <a:t>五、国家</a:t>
            </a:r>
            <a:r>
              <a:rPr lang="zh-CN" altLang="en-US" sz="2800" b="1" dirty="0">
                <a:solidFill>
                  <a:srgbClr val="FF0000"/>
                </a:solidFill>
                <a:latin typeface="黑体" panose="02010609060101010101" pitchFamily="49" charset="-122"/>
                <a:ea typeface="黑体" panose="02010609060101010101" pitchFamily="49" charset="-122"/>
              </a:rPr>
              <a:t>助学金</a:t>
            </a:r>
          </a:p>
        </p:txBody>
      </p:sp>
      <p:sp>
        <p:nvSpPr>
          <p:cNvPr id="3" name="矩形 2"/>
          <p:cNvSpPr/>
          <p:nvPr/>
        </p:nvSpPr>
        <p:spPr>
          <a:xfrm>
            <a:off x="762000" y="971550"/>
            <a:ext cx="7848600" cy="3477875"/>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1</a:t>
            </a:r>
            <a:r>
              <a:rPr lang="zh-CN" altLang="en-US" sz="2000" b="1" dirty="0" smtClean="0">
                <a:latin typeface="仿宋" panose="02010609060101010101" pitchFamily="49" charset="-122"/>
                <a:ea typeface="仿宋" panose="02010609060101010101" pitchFamily="49" charset="-122"/>
              </a:rPr>
              <a:t>、什么</a:t>
            </a:r>
            <a:r>
              <a:rPr lang="zh-CN" altLang="en-US" sz="2000" b="1" dirty="0">
                <a:latin typeface="仿宋" panose="02010609060101010101" pitchFamily="49" charset="-122"/>
                <a:ea typeface="仿宋" panose="02010609060101010101" pitchFamily="49" charset="-122"/>
              </a:rPr>
              <a:t>是国家助学金？</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助学金是由中央与地方政府共同出资设立的助学项目，主要用于资助家庭经济困难的全日制普通高校本专科（含高职、第二学士学位）在校学生的生活费用开支。</a:t>
            </a:r>
          </a:p>
          <a:p>
            <a:endParaRPr lang="zh-CN" altLang="en-US" sz="2000" dirty="0">
              <a:latin typeface="仿宋" panose="02010609060101010101" pitchFamily="49" charset="-122"/>
              <a:ea typeface="仿宋" panose="02010609060101010101" pitchFamily="49" charset="-122"/>
            </a:endParaRPr>
          </a:p>
          <a:p>
            <a:r>
              <a:rPr lang="en-US" altLang="zh-CN" sz="2000" b="1" dirty="0" smtClean="0">
                <a:latin typeface="仿宋" panose="02010609060101010101" pitchFamily="49" charset="-122"/>
                <a:ea typeface="仿宋" panose="02010609060101010101" pitchFamily="49" charset="-122"/>
              </a:rPr>
              <a:t>2</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助学金的资助标准是多少？</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根据</a:t>
            </a:r>
            <a:r>
              <a:rPr lang="zh-CN" altLang="en-US" sz="2000" b="1" dirty="0">
                <a:latin typeface="仿宋" panose="02010609060101010101" pitchFamily="49" charset="-122"/>
                <a:ea typeface="仿宋" panose="02010609060101010101" pitchFamily="49" charset="-122"/>
              </a:rPr>
              <a:t>家庭经济困难认定结果，分三档资助，具体资助标准为：特殊困难等级每生每年</a:t>
            </a:r>
            <a:r>
              <a:rPr lang="en-US" altLang="zh-CN" sz="2000" b="1" dirty="0">
                <a:latin typeface="仿宋" panose="02010609060101010101" pitchFamily="49" charset="-122"/>
                <a:ea typeface="仿宋" panose="02010609060101010101" pitchFamily="49" charset="-122"/>
              </a:rPr>
              <a:t>4000</a:t>
            </a:r>
            <a:r>
              <a:rPr lang="zh-CN" altLang="en-US" sz="2000" b="1" dirty="0">
                <a:latin typeface="仿宋" panose="02010609060101010101" pitchFamily="49" charset="-122"/>
                <a:ea typeface="仿宋" panose="02010609060101010101" pitchFamily="49" charset="-122"/>
              </a:rPr>
              <a:t>元，困难等级每生每年</a:t>
            </a:r>
            <a:r>
              <a:rPr lang="en-US" altLang="zh-CN" sz="2000" b="1" dirty="0">
                <a:latin typeface="仿宋" panose="02010609060101010101" pitchFamily="49" charset="-122"/>
                <a:ea typeface="仿宋" panose="02010609060101010101" pitchFamily="49" charset="-122"/>
              </a:rPr>
              <a:t>3000</a:t>
            </a:r>
            <a:r>
              <a:rPr lang="zh-CN" altLang="en-US" sz="2000" b="1" dirty="0">
                <a:latin typeface="仿宋" panose="02010609060101010101" pitchFamily="49" charset="-122"/>
                <a:ea typeface="仿宋" panose="02010609060101010101" pitchFamily="49" charset="-122"/>
              </a:rPr>
              <a:t>元，一般困难等级每生每年</a:t>
            </a:r>
            <a:r>
              <a:rPr lang="en-US" altLang="zh-CN" sz="2000" b="1" dirty="0">
                <a:latin typeface="仿宋" panose="02010609060101010101" pitchFamily="49" charset="-122"/>
                <a:ea typeface="仿宋" panose="02010609060101010101" pitchFamily="49" charset="-122"/>
              </a:rPr>
              <a:t>2000</a:t>
            </a:r>
            <a:r>
              <a:rPr lang="zh-CN" altLang="en-US" sz="2000" b="1" dirty="0">
                <a:latin typeface="仿宋" panose="02010609060101010101" pitchFamily="49" charset="-122"/>
                <a:ea typeface="仿宋" panose="02010609060101010101" pitchFamily="49" charset="-122"/>
              </a:rPr>
              <a:t>元。</a:t>
            </a:r>
            <a:endParaRPr lang="zh-CN" altLang="en-US" sz="2000" b="1"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3416038439"/>
      </p:ext>
    </p:extLst>
  </p:cSld>
  <p:clrMapOvr>
    <a:masterClrMapping/>
  </p:clrMapOvr>
  <p:transition advTm="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p:nvPr/>
        </p:nvSpPr>
        <p:spPr>
          <a:xfrm>
            <a:off x="2286000" y="438150"/>
            <a:ext cx="1128142" cy="504056"/>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目的</a:t>
            </a:r>
            <a:endParaRPr lang="en-GB" sz="1800" b="1" dirty="0">
              <a:solidFill>
                <a:srgbClr val="C00000"/>
              </a:solidFill>
              <a:latin typeface="Arial" panose="020B0604020202020204"/>
              <a:ea typeface="方正兰亭超细黑简体" panose="02000000000000000000" charset="-122"/>
              <a:cs typeface="+mn-ea"/>
              <a:sym typeface="Arial" panose="020B0604020202020204"/>
            </a:endParaRPr>
          </a:p>
        </p:txBody>
      </p:sp>
      <p:sp>
        <p:nvSpPr>
          <p:cNvPr id="11" name="Parallelogram 21"/>
          <p:cNvSpPr/>
          <p:nvPr/>
        </p:nvSpPr>
        <p:spPr>
          <a:xfrm>
            <a:off x="0" y="0"/>
            <a:ext cx="1658880" cy="3606733"/>
          </a:xfrm>
          <a:prstGeom prst="parallelogram">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a:ea typeface="方正兰亭超细黑简体" panose="02000000000000000000" charset="-122"/>
              <a:cs typeface="+mn-ea"/>
              <a:sym typeface="Arial" panose="020B0604020202020204"/>
            </a:endParaRPr>
          </a:p>
        </p:txBody>
      </p:sp>
      <p:sp>
        <p:nvSpPr>
          <p:cNvPr id="12" name="Parallelogram 22"/>
          <p:cNvSpPr/>
          <p:nvPr/>
        </p:nvSpPr>
        <p:spPr>
          <a:xfrm>
            <a:off x="460266" y="1539633"/>
            <a:ext cx="1658880" cy="3606733"/>
          </a:xfrm>
          <a:prstGeom prst="parallelogram">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a:ea typeface="方正兰亭超细黑简体" panose="02000000000000000000" charset="-122"/>
              <a:cs typeface="+mn-ea"/>
              <a:sym typeface="Arial" panose="020B0604020202020204"/>
            </a:endParaRPr>
          </a:p>
        </p:txBody>
      </p:sp>
      <p:cxnSp>
        <p:nvCxnSpPr>
          <p:cNvPr id="13" name="直接连接符 12"/>
          <p:cNvCxnSpPr/>
          <p:nvPr/>
        </p:nvCxnSpPr>
        <p:spPr>
          <a:xfrm>
            <a:off x="2667000" y="1059582"/>
            <a:ext cx="5753368"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2191018" y="1200150"/>
            <a:ext cx="6343382" cy="2308324"/>
          </a:xfrm>
          <a:prstGeom prst="rect">
            <a:avLst/>
          </a:prstGeom>
        </p:spPr>
        <p:txBody>
          <a:bodyPr wrap="square">
            <a:spAutoFit/>
          </a:bodyPr>
          <a:lstStyle/>
          <a:p>
            <a:pPr lvl="0" algn="just">
              <a:lnSpc>
                <a:spcPct val="120000"/>
              </a:lnSpc>
            </a:pP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      主要</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宣传国家以及广东省资助、学校资助政策包括高校生源地信用助学贷款、国家奖助学金、服兵役资助、建档立卡、少数民族大学生资助、南粤扶残助学工程、校内奖学金、勤工助学、临时困难补助金、新生专项资助金、助梦杨帆海外研学项目</a:t>
            </a:r>
            <a:r>
              <a:rPr lang="zh-CN" altLang="en-US" sz="2000" b="1" dirty="0" smtClean="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等</a:t>
            </a:r>
            <a:r>
              <a:rPr lang="zh-CN" altLang="en-US" sz="2000" b="1" dirty="0">
                <a:solidFill>
                  <a:prstClr val="black">
                    <a:lumMod val="75000"/>
                    <a:lumOff val="25000"/>
                  </a:prstClr>
                </a:solidFill>
                <a:latin typeface="仿宋" panose="02010609060101010101" pitchFamily="49" charset="-122"/>
                <a:ea typeface="仿宋" panose="02010609060101010101" pitchFamily="49" charset="-122"/>
                <a:cs typeface="+mn-ea"/>
                <a:sym typeface="Arial" panose="020B0604020202020204"/>
              </a:rPr>
              <a:t>。</a:t>
            </a:r>
            <a:r>
              <a:rPr lang="zh-CN" altLang="en-US" sz="2000" b="1" dirty="0" smtClean="0">
                <a:solidFill>
                  <a:prstClr val="black"/>
                </a:solidFill>
                <a:latin typeface="仿宋" panose="02010609060101010101" pitchFamily="49" charset="-122"/>
                <a:ea typeface="仿宋" panose="02010609060101010101" pitchFamily="49" charset="-122"/>
                <a:sym typeface="+mn-ea"/>
              </a:rPr>
              <a:t>     </a:t>
            </a:r>
            <a:endParaRPr lang="en-US" altLang="zh-CN" sz="2000" b="1" dirty="0">
              <a:solidFill>
                <a:prstClr val="black"/>
              </a:solidFill>
              <a:latin typeface="仿宋" panose="02010609060101010101" pitchFamily="49" charset="-122"/>
              <a:ea typeface="仿宋" panose="02010609060101010101" pitchFamily="49" charset="-122"/>
              <a:sym typeface="+mn-ea"/>
            </a:endParaRPr>
          </a:p>
          <a:p>
            <a:pPr lvl="0" algn="just">
              <a:lnSpc>
                <a:spcPct val="120000"/>
              </a:lnSpc>
            </a:pPr>
            <a:r>
              <a:rPr lang="en-US" altLang="zh-CN" sz="2000" b="1" dirty="0">
                <a:solidFill>
                  <a:prstClr val="black"/>
                </a:solidFill>
                <a:latin typeface="方正粗黑宋简体" panose="02000000000000000000" pitchFamily="2" charset="-122"/>
                <a:ea typeface="方正粗黑宋简体" panose="02000000000000000000" pitchFamily="2" charset="-122"/>
                <a:sym typeface="+mn-ea"/>
              </a:rPr>
              <a:t>     </a:t>
            </a:r>
            <a:endParaRPr lang="zh-CN" altLang="en-US" sz="2000" b="1" dirty="0">
              <a:solidFill>
                <a:prstClr val="black"/>
              </a:solidFill>
              <a:latin typeface="方正粗黑宋简体" panose="02000000000000000000" pitchFamily="2" charset="-122"/>
              <a:ea typeface="方正粗黑宋简体" panose="02000000000000000000" pitchFamily="2" charset="-122"/>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2000" y="819150"/>
            <a:ext cx="8001000" cy="1292662"/>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3</a:t>
            </a:r>
            <a:r>
              <a:rPr lang="zh-CN" altLang="en-US" sz="2000" b="1" dirty="0" smtClean="0">
                <a:latin typeface="仿宋" panose="02010609060101010101" pitchFamily="49" charset="-122"/>
                <a:ea typeface="仿宋" panose="02010609060101010101" pitchFamily="49" charset="-122"/>
              </a:rPr>
              <a:t>、国家</a:t>
            </a:r>
            <a:r>
              <a:rPr lang="zh-CN" altLang="en-US" sz="2000" b="1" dirty="0">
                <a:latin typeface="仿宋" panose="02010609060101010101" pitchFamily="49" charset="-122"/>
                <a:ea typeface="仿宋" panose="02010609060101010101" pitchFamily="49" charset="-122"/>
              </a:rPr>
              <a:t>助学金</a:t>
            </a:r>
            <a:r>
              <a:rPr lang="zh-CN" altLang="en-US" sz="2000" b="1" dirty="0" smtClean="0">
                <a:latin typeface="仿宋" panose="02010609060101010101" pitchFamily="49" charset="-122"/>
                <a:ea typeface="仿宋" panose="02010609060101010101" pitchFamily="49" charset="-122"/>
              </a:rPr>
              <a:t>申请流程？</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endParaRPr lang="zh-CN" altLang="en-US" dirty="0"/>
          </a:p>
          <a:p>
            <a:endParaRPr lang="zh-CN"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00150"/>
            <a:ext cx="2938440" cy="3530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1934423"/>
      </p:ext>
    </p:extLst>
  </p:cSld>
  <p:clrMapOvr>
    <a:masterClrMapping/>
  </p:clrMapOvr>
  <p:transition advTm="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09600" y="649962"/>
            <a:ext cx="8305800" cy="4031873"/>
          </a:xfrm>
          <a:prstGeom prst="rect">
            <a:avLst/>
          </a:prstGeom>
          <a:noFill/>
        </p:spPr>
        <p:txBody>
          <a:bodyPr wrap="square" rtlCol="0" anchor="t">
            <a:spAutoFit/>
          </a:bodyPr>
          <a:lstStyle/>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学生</a:t>
            </a:r>
            <a:r>
              <a:rPr lang="zh-CN" altLang="en-US" sz="2000" b="1" dirty="0">
                <a:latin typeface="仿宋" panose="02010609060101010101" pitchFamily="49" charset="-122"/>
                <a:ea typeface="仿宋" panose="02010609060101010101" pitchFamily="49" charset="-122"/>
                <a:cs typeface="微软雅黑" panose="020B0503020204020204" pitchFamily="34" charset="-122"/>
                <a:sym typeface="+mn-ea"/>
              </a:rPr>
              <a:t>在学校的组织下，利用课余时间，通过自己的劳动取得合法报酬，用于改善学习和生活</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条件，其目的是就近为学生提供锻炼能力，展示才能的机会，促进学生综合发展。</a:t>
            </a:r>
            <a:endParaRPr lang="en-US" altLang="zh-CN" sz="2000" b="1" dirty="0" smtClean="0">
              <a:latin typeface="仿宋" panose="02010609060101010101" pitchFamily="49" charset="-122"/>
              <a:ea typeface="仿宋" panose="02010609060101010101" pitchFamily="49" charset="-122"/>
              <a:cs typeface="微软雅黑" panose="020B0503020204020204" pitchFamily="34" charset="-122"/>
              <a:sym typeface="+mn-ea"/>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学校设置校内勤工助学岗位，优先向家庭经济困难学生提供。</a:t>
            </a:r>
            <a:endParaRPr lang="zh-CN" altLang="en-US" sz="20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珠</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三角地区，不低于当地最低工资标准</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报酬</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按每人每月实际工作时间发放，校内岗位原则上每周不超过</a:t>
            </a:r>
            <a:r>
              <a:rPr lang="en-US" altLang="zh-CN" sz="2000" b="1" dirty="0" smtClean="0">
                <a:latin typeface="仿宋" panose="02010609060101010101" pitchFamily="49" charset="-122"/>
                <a:ea typeface="仿宋" panose="02010609060101010101" pitchFamily="49" charset="-122"/>
                <a:cs typeface="微软雅黑" panose="020B0503020204020204" pitchFamily="34" charset="-122"/>
              </a:rPr>
              <a:t>8</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小时，每个月不超过</a:t>
            </a:r>
            <a:r>
              <a:rPr lang="en-US" altLang="zh-CN" sz="2000" b="1" dirty="0" smtClean="0">
                <a:latin typeface="仿宋" panose="02010609060101010101" pitchFamily="49" charset="-122"/>
                <a:ea typeface="仿宋" panose="02010609060101010101" pitchFamily="49" charset="-122"/>
                <a:cs typeface="微软雅黑" panose="020B0503020204020204" pitchFamily="34" charset="-122"/>
              </a:rPr>
              <a:t>40</a:t>
            </a:r>
            <a:r>
              <a:rPr lang="zh-CN" altLang="zh-CN" sz="2000" b="1" dirty="0" smtClean="0">
                <a:latin typeface="仿宋" panose="02010609060101010101" pitchFamily="49" charset="-122"/>
                <a:ea typeface="仿宋" panose="02010609060101010101" pitchFamily="49" charset="-122"/>
                <a:cs typeface="微软雅黑" panose="020B0503020204020204" pitchFamily="34" charset="-122"/>
              </a:rPr>
              <a:t>小时</a:t>
            </a:r>
            <a:endParaRPr lang="zh-CN" altLang="en-US" sz="2000" b="1" dirty="0" smtClean="0">
              <a:latin typeface="仿宋" panose="02010609060101010101" pitchFamily="49" charset="-122"/>
              <a:ea typeface="仿宋" panose="02010609060101010101" pitchFamily="49" charset="-122"/>
              <a:cs typeface="微软雅黑" panose="020B0503020204020204" pitchFamily="34" charset="-122"/>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岗位</a:t>
            </a:r>
            <a:r>
              <a:rPr lang="zh-CN" altLang="en-US" sz="2000" b="1" dirty="0">
                <a:latin typeface="仿宋" panose="02010609060101010101" pitchFamily="49" charset="-122"/>
                <a:ea typeface="仿宋" panose="02010609060101010101" pitchFamily="49" charset="-122"/>
                <a:cs typeface="微软雅黑" panose="020B0503020204020204" pitchFamily="34" charset="-122"/>
                <a:sym typeface="+mn-ea"/>
              </a:rPr>
              <a:t>分布：</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各职能部门</a:t>
            </a:r>
            <a:endParaRPr lang="en-US" altLang="zh-CN" sz="2000" b="1" dirty="0" smtClean="0">
              <a:latin typeface="仿宋" panose="02010609060101010101" pitchFamily="49" charset="-122"/>
              <a:ea typeface="仿宋" panose="02010609060101010101" pitchFamily="49" charset="-122"/>
              <a:cs typeface="微软雅黑" panose="020B0503020204020204" pitchFamily="34" charset="-122"/>
              <a:sym typeface="+mn-ea"/>
            </a:endParaRPr>
          </a:p>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申请</a:t>
            </a:r>
            <a:r>
              <a:rPr lang="zh-CN" altLang="en-US" sz="2000" b="1" dirty="0">
                <a:latin typeface="仿宋" panose="02010609060101010101" pitchFamily="49" charset="-122"/>
                <a:ea typeface="仿宋" panose="02010609060101010101" pitchFamily="49" charset="-122"/>
                <a:cs typeface="微软雅黑" panose="020B0503020204020204" pitchFamily="34" charset="-122"/>
                <a:sym typeface="+mn-ea"/>
              </a:rPr>
              <a:t>时间及地址</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：学校勤工助学服务中心（</a:t>
            </a:r>
            <a:r>
              <a:rPr lang="en-US" altLang="zh-CN" sz="2000" b="1" dirty="0">
                <a:latin typeface="仿宋" panose="02010609060101010101" pitchFamily="49" charset="-122"/>
                <a:ea typeface="仿宋" panose="02010609060101010101" pitchFamily="49" charset="-122"/>
                <a:cs typeface="微软雅黑" panose="020B0503020204020204" pitchFamily="34" charset="-122"/>
                <a:sym typeface="+mn-ea"/>
              </a:rPr>
              <a:t>9-10</a:t>
            </a:r>
            <a:r>
              <a:rPr lang="zh-CN" altLang="en-US" sz="2000" b="1" dirty="0" smtClean="0">
                <a:latin typeface="仿宋" panose="02010609060101010101" pitchFamily="49" charset="-122"/>
                <a:ea typeface="仿宋" panose="02010609060101010101" pitchFamily="49" charset="-122"/>
                <a:cs typeface="微软雅黑" panose="020B0503020204020204" pitchFamily="34" charset="-122"/>
                <a:sym typeface="+mn-ea"/>
              </a:rPr>
              <a:t>月）</a:t>
            </a:r>
            <a:endParaRPr lang="zh-CN" altLang="en-US" sz="20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fontAlgn="auto">
              <a:buFont typeface="Wingdings" panose="05000000000000000000" charset="0"/>
              <a:buChar char="Ø"/>
            </a:pP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2"/>
          <p:cNvSpPr txBox="1"/>
          <p:nvPr/>
        </p:nvSpPr>
        <p:spPr>
          <a:xfrm>
            <a:off x="773430" y="123787"/>
            <a:ext cx="2339102" cy="523220"/>
          </a:xfrm>
          <a:prstGeom prst="rect">
            <a:avLst/>
          </a:prstGeom>
          <a:noFill/>
        </p:spPr>
        <p:txBody>
          <a:bodyPr wrap="none" rtlCol="0" anchor="t">
            <a:spAutoFit/>
          </a:bodyPr>
          <a:lstStyle/>
          <a:p>
            <a:pPr algn="l"/>
            <a:r>
              <a:rPr lang="zh-CN" altLang="en-US" sz="2800" b="1" dirty="0" smtClean="0">
                <a:solidFill>
                  <a:srgbClr val="FF0000"/>
                </a:solidFill>
                <a:latin typeface="微软雅黑" pitchFamily="34" charset="-122"/>
                <a:ea typeface="微软雅黑" pitchFamily="34" charset="-122"/>
                <a:sym typeface="+mn-ea"/>
              </a:rPr>
              <a:t>六、勤工助学</a:t>
            </a:r>
            <a:endParaRPr lang="zh-CN" altLang="zh-CN" sz="2800" b="1" dirty="0" smtClean="0">
              <a:solidFill>
                <a:srgbClr val="FF0000"/>
              </a:solidFill>
              <a:latin typeface="微软雅黑" pitchFamily="34" charset="-122"/>
              <a:ea typeface="微软雅黑" pitchFamily="34" charset="-122"/>
              <a:sym typeface="+mn-ea"/>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09600" y="649962"/>
            <a:ext cx="8305800" cy="584775"/>
          </a:xfrm>
          <a:prstGeom prst="rect">
            <a:avLst/>
          </a:prstGeom>
          <a:noFill/>
        </p:spPr>
        <p:txBody>
          <a:bodyPr wrap="square" rtlCol="0" anchor="t">
            <a:spAutoFit/>
          </a:bodyPr>
          <a:lstStyle/>
          <a:p>
            <a:pPr marL="285750" indent="-285750" fontAlgn="auto">
              <a:buFont typeface="Wingdings" panose="05000000000000000000" charset="0"/>
              <a:buChar char="Ø"/>
            </a:pP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rPr>
              <a:t>勤工助学申请流程</a:t>
            </a:r>
            <a:endParaRPr lang="en-US" altLang="zh-CN" sz="1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buFont typeface="Wingdings" panose="05000000000000000000" charset="0"/>
              <a:buChar char="Ø"/>
            </a:pP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2"/>
          <p:cNvSpPr txBox="1"/>
          <p:nvPr/>
        </p:nvSpPr>
        <p:spPr>
          <a:xfrm>
            <a:off x="773430" y="123787"/>
            <a:ext cx="2339102" cy="523220"/>
          </a:xfrm>
          <a:prstGeom prst="rect">
            <a:avLst/>
          </a:prstGeom>
          <a:noFill/>
        </p:spPr>
        <p:txBody>
          <a:bodyPr wrap="none" rtlCol="0" anchor="t">
            <a:spAutoFit/>
          </a:bodyPr>
          <a:lstStyle/>
          <a:p>
            <a:pPr algn="l"/>
            <a:r>
              <a:rPr lang="zh-CN" altLang="en-US" sz="2800" b="1" dirty="0" smtClean="0">
                <a:solidFill>
                  <a:srgbClr val="FF0000"/>
                </a:solidFill>
                <a:latin typeface="微软雅黑" pitchFamily="34" charset="-122"/>
                <a:ea typeface="微软雅黑" pitchFamily="34" charset="-122"/>
                <a:sym typeface="+mn-ea"/>
              </a:rPr>
              <a:t>六、勤工助学</a:t>
            </a:r>
            <a:endParaRPr lang="zh-CN" altLang="zh-CN" sz="2800" b="1" dirty="0" smtClean="0">
              <a:solidFill>
                <a:srgbClr val="FF0000"/>
              </a:solidFill>
              <a:latin typeface="微软雅黑" pitchFamily="34" charset="-122"/>
              <a:ea typeface="微软雅黑" pitchFamily="34" charset="-122"/>
              <a:sym typeface="+mn-ea"/>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839" y="627957"/>
            <a:ext cx="2478991" cy="436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779745"/>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2475" y="93017"/>
            <a:ext cx="3877985" cy="46166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七、建</a:t>
            </a:r>
            <a:r>
              <a:rPr lang="zh-CN" altLang="en-US" sz="2400" b="1" dirty="0">
                <a:solidFill>
                  <a:srgbClr val="FF0000"/>
                </a:solidFill>
                <a:latin typeface="黑体" panose="02010609060101010101" pitchFamily="49" charset="-122"/>
                <a:ea typeface="黑体" panose="02010609060101010101" pitchFamily="49" charset="-122"/>
              </a:rPr>
              <a:t>档立卡学生资助政策</a:t>
            </a:r>
          </a:p>
        </p:txBody>
      </p:sp>
      <p:sp>
        <p:nvSpPr>
          <p:cNvPr id="3" name="矩形 2"/>
          <p:cNvSpPr/>
          <p:nvPr/>
        </p:nvSpPr>
        <p:spPr>
          <a:xfrm>
            <a:off x="838200" y="895350"/>
            <a:ext cx="7848600" cy="3170099"/>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1</a:t>
            </a:r>
            <a:r>
              <a:rPr lang="zh-CN" altLang="en-US" sz="2000" b="1" dirty="0" smtClean="0">
                <a:latin typeface="仿宋" panose="02010609060101010101" pitchFamily="49" charset="-122"/>
                <a:ea typeface="仿宋" panose="02010609060101010101" pitchFamily="49" charset="-122"/>
              </a:rPr>
              <a:t>、建</a:t>
            </a:r>
            <a:r>
              <a:rPr lang="zh-CN" altLang="en-US" sz="2000" b="1" dirty="0">
                <a:latin typeface="仿宋" panose="02010609060101010101" pitchFamily="49" charset="-122"/>
                <a:ea typeface="仿宋" panose="02010609060101010101" pitchFamily="49" charset="-122"/>
              </a:rPr>
              <a:t>档立卡补助对象是哪些学生？</a:t>
            </a:r>
            <a:endParaRPr lang="zh-CN" altLang="en-US" sz="2000" dirty="0">
              <a:latin typeface="仿宋" panose="02010609060101010101" pitchFamily="49" charset="-122"/>
              <a:ea typeface="仿宋" panose="02010609060101010101" pitchFamily="49" charset="-122"/>
            </a:endParaRPr>
          </a:p>
          <a:p>
            <a:endParaRPr lang="zh-CN" altLang="en-US" sz="2000" dirty="0">
              <a:latin typeface="仿宋" panose="02010609060101010101" pitchFamily="49" charset="-122"/>
              <a:ea typeface="仿宋" panose="02010609060101010101" pitchFamily="49" charset="-122"/>
            </a:endParaRPr>
          </a:p>
          <a:p>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从</a:t>
            </a:r>
            <a:r>
              <a:rPr lang="en-US" altLang="zh-CN" sz="2000" b="1" dirty="0">
                <a:latin typeface="仿宋" panose="02010609060101010101" pitchFamily="49" charset="-122"/>
                <a:ea typeface="仿宋" panose="02010609060101010101" pitchFamily="49" charset="-122"/>
              </a:rPr>
              <a:t>2016</a:t>
            </a:r>
            <a:r>
              <a:rPr lang="zh-CN" altLang="en-US" sz="2000" b="1" dirty="0">
                <a:latin typeface="仿宋" panose="02010609060101010101" pitchFamily="49" charset="-122"/>
                <a:ea typeface="仿宋" panose="02010609060101010101" pitchFamily="49" charset="-122"/>
              </a:rPr>
              <a:t>年秋季学期起，广东户籍建档立卡贫困户普通高校全日制专科在校学生；</a:t>
            </a:r>
            <a:r>
              <a:rPr lang="en-US" altLang="zh-CN" sz="2000" b="1" dirty="0">
                <a:latin typeface="仿宋" panose="02010609060101010101" pitchFamily="49" charset="-122"/>
                <a:ea typeface="仿宋" panose="02010609060101010101" pitchFamily="49" charset="-122"/>
              </a:rPr>
              <a:t>2019</a:t>
            </a:r>
            <a:r>
              <a:rPr lang="zh-CN" altLang="en-US" sz="2000" b="1" dirty="0">
                <a:latin typeface="仿宋" panose="02010609060101010101" pitchFamily="49" charset="-122"/>
                <a:ea typeface="仿宋" panose="02010609060101010101" pitchFamily="49" charset="-122"/>
              </a:rPr>
              <a:t>年秋季学期起，就读全日制普通高校的本科生、研究生都可享受建档立卡学生补助。</a:t>
            </a:r>
          </a:p>
          <a:p>
            <a:endParaRPr lang="zh-CN" altLang="en-US" sz="2000" dirty="0">
              <a:latin typeface="仿宋" panose="02010609060101010101" pitchFamily="49" charset="-122"/>
              <a:ea typeface="仿宋" panose="02010609060101010101" pitchFamily="49" charset="-122"/>
            </a:endParaRPr>
          </a:p>
          <a:p>
            <a:r>
              <a:rPr lang="en-US" altLang="zh-CN" sz="2000" b="1" dirty="0" smtClean="0">
                <a:latin typeface="仿宋" panose="02010609060101010101" pitchFamily="49" charset="-122"/>
                <a:ea typeface="仿宋" panose="02010609060101010101" pitchFamily="49" charset="-122"/>
              </a:rPr>
              <a:t>2</a:t>
            </a:r>
            <a:r>
              <a:rPr lang="zh-CN" altLang="en-US" sz="2000" b="1" dirty="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建</a:t>
            </a:r>
            <a:r>
              <a:rPr lang="zh-CN" altLang="en-US" sz="2000" b="1" dirty="0">
                <a:latin typeface="仿宋" panose="02010609060101010101" pitchFamily="49" charset="-122"/>
                <a:ea typeface="仿宋" panose="02010609060101010101" pitchFamily="49" charset="-122"/>
              </a:rPr>
              <a:t>档立卡</a:t>
            </a:r>
            <a:r>
              <a:rPr lang="zh-CN" altLang="en-US" sz="2000" b="1" dirty="0" smtClean="0">
                <a:latin typeface="仿宋" panose="02010609060101010101" pitchFamily="49" charset="-122"/>
                <a:ea typeface="仿宋" panose="02010609060101010101" pitchFamily="49" charset="-122"/>
              </a:rPr>
              <a:t>学生资助的项目</a:t>
            </a:r>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endParaRPr lang="en-US" altLang="zh-CN" sz="2000" dirty="0" smtClean="0">
              <a:latin typeface="仿宋" panose="02010609060101010101" pitchFamily="49" charset="-122"/>
              <a:ea typeface="仿宋" panose="02010609060101010101" pitchFamily="49" charset="-122"/>
            </a:endParaRPr>
          </a:p>
          <a:p>
            <a:r>
              <a:rPr lang="en-US" altLang="zh-CN" sz="2000" dirty="0">
                <a:latin typeface="仿宋" panose="02010609060101010101" pitchFamily="49" charset="-122"/>
                <a:ea typeface="仿宋" panose="02010609060101010101" pitchFamily="49" charset="-122"/>
              </a:rPr>
              <a:t> </a:t>
            </a:r>
            <a:r>
              <a:rPr lang="en-US" altLang="zh-CN"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建档立卡学生可以获得的资助项目包括：学费补偿；生活费</a:t>
            </a:r>
            <a:r>
              <a:rPr lang="en-US" altLang="zh-CN" sz="2000" b="1" dirty="0" smtClean="0">
                <a:latin typeface="仿宋" panose="02010609060101010101" pitchFamily="49" charset="-122"/>
                <a:ea typeface="仿宋" panose="02010609060101010101" pitchFamily="49" charset="-122"/>
              </a:rPr>
              <a:t>7000</a:t>
            </a:r>
            <a:r>
              <a:rPr lang="zh-CN" altLang="en-US" sz="2000" b="1" dirty="0" smtClean="0">
                <a:latin typeface="仿宋" panose="02010609060101010101" pitchFamily="49" charset="-122"/>
                <a:ea typeface="仿宋" panose="02010609060101010101" pitchFamily="49" charset="-122"/>
              </a:rPr>
              <a:t>元</a:t>
            </a:r>
            <a:r>
              <a:rPr lang="en-US" altLang="zh-CN" sz="2000" b="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年（在户籍所在地领取）；国家助学金</a:t>
            </a:r>
            <a:endParaRPr lang="zh-CN" altLang="en-US" sz="2000" b="1"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4282232376"/>
      </p:ext>
    </p:extLst>
  </p:cSld>
  <p:clrMapOvr>
    <a:masterClrMapping/>
  </p:clrMapOvr>
  <p:transition advTm="0">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452"/>
          <p:cNvSpPr/>
          <p:nvPr/>
        </p:nvSpPr>
        <p:spPr>
          <a:xfrm>
            <a:off x="1614211" y="2473617"/>
            <a:ext cx="1719613"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3" name="Shape 1454"/>
          <p:cNvSpPr/>
          <p:nvPr/>
        </p:nvSpPr>
        <p:spPr>
          <a:xfrm>
            <a:off x="3524708" y="2473617"/>
            <a:ext cx="1719614"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4" name="Shape 1456"/>
          <p:cNvSpPr/>
          <p:nvPr/>
        </p:nvSpPr>
        <p:spPr>
          <a:xfrm>
            <a:off x="5428124" y="2473617"/>
            <a:ext cx="1719614"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6" name="Shape 1460"/>
          <p:cNvSpPr/>
          <p:nvPr/>
        </p:nvSpPr>
        <p:spPr>
          <a:xfrm>
            <a:off x="1841088" y="1844351"/>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5" name="Group 20"/>
          <p:cNvGrpSpPr/>
          <p:nvPr/>
        </p:nvGrpSpPr>
        <p:grpSpPr>
          <a:xfrm>
            <a:off x="1786911" y="1874525"/>
            <a:ext cx="355513" cy="355513"/>
            <a:chOff x="1369087" y="2088729"/>
            <a:chExt cx="474017" cy="474016"/>
          </a:xfrm>
        </p:grpSpPr>
        <p:sp>
          <p:nvSpPr>
            <p:cNvPr id="8" name="Shape 1463"/>
            <p:cNvSpPr/>
            <p:nvPr/>
          </p:nvSpPr>
          <p:spPr>
            <a:xfrm>
              <a:off x="1369087" y="2088729"/>
              <a:ext cx="474017" cy="47401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EE0"/>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9" name="Shape 1464"/>
            <p:cNvSpPr/>
            <p:nvPr/>
          </p:nvSpPr>
          <p:spPr>
            <a:xfrm>
              <a:off x="1477567" y="2232573"/>
              <a:ext cx="231656" cy="186335"/>
            </a:xfrm>
            <a:custGeom>
              <a:avLst/>
              <a:gdLst/>
              <a:ahLst/>
              <a:cxnLst>
                <a:cxn ang="0">
                  <a:pos x="wd2" y="hd2"/>
                </a:cxn>
                <a:cxn ang="5400000">
                  <a:pos x="wd2" y="hd2"/>
                </a:cxn>
                <a:cxn ang="10800000">
                  <a:pos x="wd2" y="hd2"/>
                </a:cxn>
                <a:cxn ang="16200000">
                  <a:pos x="wd2" y="hd2"/>
                </a:cxn>
              </a:cxnLst>
              <a:rect l="0" t="0" r="r" b="b"/>
              <a:pathLst>
                <a:path w="21400" h="21363" extrusionOk="0">
                  <a:moveTo>
                    <a:pt x="7274" y="21020"/>
                  </a:moveTo>
                  <a:cubicBezTo>
                    <a:pt x="7274" y="21376"/>
                    <a:pt x="7435" y="21475"/>
                    <a:pt x="7659" y="21222"/>
                  </a:cubicBezTo>
                  <a:cubicBezTo>
                    <a:pt x="7951" y="20894"/>
                    <a:pt x="10973" y="17529"/>
                    <a:pt x="10973" y="17529"/>
                  </a:cubicBezTo>
                  <a:lnTo>
                    <a:pt x="7274" y="15153"/>
                  </a:lnTo>
                  <a:cubicBezTo>
                    <a:pt x="7274" y="15153"/>
                    <a:pt x="7274" y="21020"/>
                    <a:pt x="7274" y="21020"/>
                  </a:cubicBezTo>
                  <a:close/>
                  <a:moveTo>
                    <a:pt x="20812" y="50"/>
                  </a:moveTo>
                  <a:cubicBezTo>
                    <a:pt x="20412" y="224"/>
                    <a:pt x="667" y="8860"/>
                    <a:pt x="277" y="9030"/>
                  </a:cubicBezTo>
                  <a:cubicBezTo>
                    <a:pt x="-53" y="9174"/>
                    <a:pt x="-126" y="9528"/>
                    <a:pt x="266" y="9723"/>
                  </a:cubicBezTo>
                  <a:cubicBezTo>
                    <a:pt x="733" y="9955"/>
                    <a:pt x="4681" y="11919"/>
                    <a:pt x="4681" y="11919"/>
                  </a:cubicBezTo>
                  <a:lnTo>
                    <a:pt x="4681" y="11919"/>
                  </a:lnTo>
                  <a:lnTo>
                    <a:pt x="7298" y="13221"/>
                  </a:lnTo>
                  <a:cubicBezTo>
                    <a:pt x="7298" y="13221"/>
                    <a:pt x="19903" y="1732"/>
                    <a:pt x="20073" y="1577"/>
                  </a:cubicBezTo>
                  <a:cubicBezTo>
                    <a:pt x="20246" y="1420"/>
                    <a:pt x="20443" y="1713"/>
                    <a:pt x="20319" y="1881"/>
                  </a:cubicBezTo>
                  <a:cubicBezTo>
                    <a:pt x="20194" y="2050"/>
                    <a:pt x="11163" y="14170"/>
                    <a:pt x="11163" y="14170"/>
                  </a:cubicBezTo>
                  <a:cubicBezTo>
                    <a:pt x="11163" y="14170"/>
                    <a:pt x="11163" y="14170"/>
                    <a:pt x="11163" y="14171"/>
                  </a:cubicBezTo>
                  <a:lnTo>
                    <a:pt x="10637" y="14898"/>
                  </a:lnTo>
                  <a:lnTo>
                    <a:pt x="11333" y="15363"/>
                  </a:lnTo>
                  <a:lnTo>
                    <a:pt x="11333" y="15363"/>
                  </a:lnTo>
                  <a:cubicBezTo>
                    <a:pt x="11333" y="15363"/>
                    <a:pt x="16742" y="18976"/>
                    <a:pt x="17127" y="19234"/>
                  </a:cubicBezTo>
                  <a:cubicBezTo>
                    <a:pt x="17464" y="19459"/>
                    <a:pt x="17904" y="19272"/>
                    <a:pt x="18001" y="18750"/>
                  </a:cubicBezTo>
                  <a:cubicBezTo>
                    <a:pt x="18117" y="18135"/>
                    <a:pt x="21310" y="1052"/>
                    <a:pt x="21382" y="671"/>
                  </a:cubicBezTo>
                  <a:cubicBezTo>
                    <a:pt x="21474" y="177"/>
                    <a:pt x="21211" y="-125"/>
                    <a:pt x="20812" y="50"/>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grpSp>
      <p:sp>
        <p:nvSpPr>
          <p:cNvPr id="10" name="Shape 1465"/>
          <p:cNvSpPr/>
          <p:nvPr/>
        </p:nvSpPr>
        <p:spPr>
          <a:xfrm>
            <a:off x="3751586" y="1844351"/>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1" name="Shape 1468"/>
          <p:cNvSpPr/>
          <p:nvPr/>
        </p:nvSpPr>
        <p:spPr>
          <a:xfrm>
            <a:off x="5660149" y="1844454"/>
            <a:ext cx="1263266" cy="12632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7" name="Group 32"/>
          <p:cNvGrpSpPr/>
          <p:nvPr/>
        </p:nvGrpSpPr>
        <p:grpSpPr>
          <a:xfrm>
            <a:off x="3690038" y="1874524"/>
            <a:ext cx="355513" cy="355513"/>
            <a:chOff x="3906591" y="2088732"/>
            <a:chExt cx="474017" cy="474017"/>
          </a:xfrm>
        </p:grpSpPr>
        <p:sp>
          <p:nvSpPr>
            <p:cNvPr id="14" name="Shape 1474"/>
            <p:cNvSpPr/>
            <p:nvPr/>
          </p:nvSpPr>
          <p:spPr>
            <a:xfrm>
              <a:off x="3906591" y="2088732"/>
              <a:ext cx="474017" cy="47401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12" name="Group 1479"/>
            <p:cNvGrpSpPr/>
            <p:nvPr/>
          </p:nvGrpSpPr>
          <p:grpSpPr>
            <a:xfrm>
              <a:off x="4031314" y="2211790"/>
              <a:ext cx="199171" cy="186335"/>
              <a:chOff x="0" y="0"/>
              <a:chExt cx="398340" cy="372667"/>
            </a:xfrm>
          </p:grpSpPr>
          <p:sp>
            <p:nvSpPr>
              <p:cNvPr id="16" name="Shape 1477"/>
              <p:cNvSpPr/>
              <p:nvPr/>
            </p:nvSpPr>
            <p:spPr>
              <a:xfrm>
                <a:off x="0" y="0"/>
                <a:ext cx="346395" cy="241984"/>
              </a:xfrm>
              <a:custGeom>
                <a:avLst/>
                <a:gdLst/>
                <a:ahLst/>
                <a:cxnLst>
                  <a:cxn ang="0">
                    <a:pos x="wd2" y="hd2"/>
                  </a:cxn>
                  <a:cxn ang="5400000">
                    <a:pos x="wd2" y="hd2"/>
                  </a:cxn>
                  <a:cxn ang="10800000">
                    <a:pos x="wd2" y="hd2"/>
                  </a:cxn>
                  <a:cxn ang="16200000">
                    <a:pos x="wd2" y="hd2"/>
                  </a:cxn>
                </a:cxnLst>
                <a:rect l="0" t="0" r="r" b="b"/>
                <a:pathLst>
                  <a:path w="21474" h="21420" extrusionOk="0">
                    <a:moveTo>
                      <a:pt x="21474" y="11049"/>
                    </a:moveTo>
                    <a:lnTo>
                      <a:pt x="18909" y="958"/>
                    </a:lnTo>
                    <a:cubicBezTo>
                      <a:pt x="18720" y="217"/>
                      <a:pt x="18164" y="-180"/>
                      <a:pt x="17669" y="79"/>
                    </a:cubicBezTo>
                    <a:lnTo>
                      <a:pt x="618" y="8962"/>
                    </a:lnTo>
                    <a:cubicBezTo>
                      <a:pt x="123" y="9221"/>
                      <a:pt x="-126" y="10036"/>
                      <a:pt x="64" y="10782"/>
                    </a:cubicBezTo>
                    <a:lnTo>
                      <a:pt x="2769" y="21420"/>
                    </a:lnTo>
                    <a:lnTo>
                      <a:pt x="2769" y="15715"/>
                    </a:lnTo>
                    <a:cubicBezTo>
                      <a:pt x="2769" y="13145"/>
                      <a:pt x="4209" y="11049"/>
                      <a:pt x="5979" y="11049"/>
                    </a:cubicBezTo>
                    <a:lnTo>
                      <a:pt x="10484" y="11049"/>
                    </a:lnTo>
                    <a:lnTo>
                      <a:pt x="15858" y="5663"/>
                    </a:lnTo>
                    <a:lnTo>
                      <a:pt x="18967" y="11049"/>
                    </a:lnTo>
                    <a:cubicBezTo>
                      <a:pt x="18967" y="11049"/>
                      <a:pt x="21474" y="11049"/>
                      <a:pt x="21474" y="11049"/>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7" name="Shape 1478"/>
              <p:cNvSpPr/>
              <p:nvPr/>
            </p:nvSpPr>
            <p:spPr>
              <a:xfrm>
                <a:off x="74826" y="149651"/>
                <a:ext cx="323515" cy="223017"/>
              </a:xfrm>
              <a:custGeom>
                <a:avLst/>
                <a:gdLst/>
                <a:ahLst/>
                <a:cxnLst>
                  <a:cxn ang="0">
                    <a:pos x="wd2" y="hd2"/>
                  </a:cxn>
                  <a:cxn ang="5400000">
                    <a:pos x="wd2" y="hd2"/>
                  </a:cxn>
                  <a:cxn ang="10800000">
                    <a:pos x="wd2" y="hd2"/>
                  </a:cxn>
                  <a:cxn ang="16200000">
                    <a:pos x="wd2" y="hd2"/>
                  </a:cxn>
                </a:cxnLst>
                <a:rect l="0" t="0" r="r" b="b"/>
                <a:pathLst>
                  <a:path w="21600" h="21600" extrusionOk="0">
                    <a:moveTo>
                      <a:pt x="20571" y="0"/>
                    </a:moveTo>
                    <a:lnTo>
                      <a:pt x="1028" y="0"/>
                    </a:lnTo>
                    <a:cubicBezTo>
                      <a:pt x="460" y="0"/>
                      <a:pt x="0" y="708"/>
                      <a:pt x="0" y="1571"/>
                    </a:cubicBezTo>
                    <a:lnTo>
                      <a:pt x="0" y="20029"/>
                    </a:lnTo>
                    <a:cubicBezTo>
                      <a:pt x="0" y="20897"/>
                      <a:pt x="460" y="21600"/>
                      <a:pt x="1028" y="21600"/>
                    </a:cubicBezTo>
                    <a:lnTo>
                      <a:pt x="20571" y="21600"/>
                    </a:lnTo>
                    <a:cubicBezTo>
                      <a:pt x="21140" y="21600"/>
                      <a:pt x="21600" y="20897"/>
                      <a:pt x="21600" y="20029"/>
                    </a:cubicBezTo>
                    <a:lnTo>
                      <a:pt x="21600" y="1571"/>
                    </a:lnTo>
                    <a:cubicBezTo>
                      <a:pt x="21600" y="708"/>
                      <a:pt x="21140" y="0"/>
                      <a:pt x="20571" y="0"/>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grpSp>
      <p:sp>
        <p:nvSpPr>
          <p:cNvPr id="21" name="Text Placeholder 5"/>
          <p:cNvSpPr txBox="1"/>
          <p:nvPr/>
        </p:nvSpPr>
        <p:spPr>
          <a:xfrm>
            <a:off x="1812891" y="2260574"/>
            <a:ext cx="1274115" cy="43341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资助对象</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22" name="Text Placeholder 6"/>
          <p:cNvSpPr txBox="1"/>
          <p:nvPr/>
        </p:nvSpPr>
        <p:spPr>
          <a:xfrm>
            <a:off x="1703339" y="3181350"/>
            <a:ext cx="1540524" cy="1010196"/>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buNone/>
            </a:pP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广东省户籍</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当年考入普通高校的全日制残疾人大学生</a:t>
            </a:r>
          </a:p>
        </p:txBody>
      </p:sp>
      <p:sp>
        <p:nvSpPr>
          <p:cNvPr id="23" name="Text Placeholder 5"/>
          <p:cNvSpPr txBox="1"/>
          <p:nvPr/>
        </p:nvSpPr>
        <p:spPr>
          <a:xfrm>
            <a:off x="3817426" y="2260574"/>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资助标准</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25" name="Text Placeholder 6"/>
          <p:cNvSpPr txBox="1"/>
          <p:nvPr/>
        </p:nvSpPr>
        <p:spPr>
          <a:xfrm>
            <a:off x="3581400" y="3264624"/>
            <a:ext cx="1524000" cy="1059726"/>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spcBef>
                <a:spcPct val="20000"/>
              </a:spcBef>
              <a:defRPr/>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本科生每人一次性资助15000元</a:t>
            </a:r>
          </a:p>
        </p:txBody>
      </p:sp>
      <p:sp>
        <p:nvSpPr>
          <p:cNvPr id="26" name="Text Placeholder 6"/>
          <p:cNvSpPr txBox="1"/>
          <p:nvPr/>
        </p:nvSpPr>
        <p:spPr>
          <a:xfrm>
            <a:off x="5632732" y="3462744"/>
            <a:ext cx="1361434" cy="850643"/>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0000"/>
              </a:lnSpc>
            </a:pP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sym typeface="+mn-ea"/>
              </a:rPr>
              <a:t>符合条件的残疾人大学生向入学前户籍所在地的县（市、区）残联提出申请。</a:t>
            </a:r>
          </a:p>
          <a:p>
            <a:pPr algn="just">
              <a:lnSpc>
                <a:spcPct val="120000"/>
              </a:lnSpc>
            </a:pPr>
            <a:endParaRPr lang="zh-CN" altLang="en-US" sz="1400" dirty="0">
              <a:solidFill>
                <a:schemeClr val="tx1"/>
              </a:solidFill>
              <a:effectLst>
                <a:outerShdw blurRad="38100" dist="19050" dir="2700000" algn="tl" rotWithShape="0">
                  <a:schemeClr val="dk1">
                    <a:alpha val="40000"/>
                  </a:schemeClr>
                </a:outerShdw>
              </a:effectLst>
              <a:latin typeface="Arial" panose="020B0604020202020204"/>
              <a:ea typeface="方正兰亭超细黑简体" panose="02000000000000000000" charset="-122"/>
              <a:cs typeface="+mn-ea"/>
              <a:sym typeface="Arial" panose="020B0604020202020204"/>
            </a:endParaRPr>
          </a:p>
        </p:txBody>
      </p:sp>
      <p:sp>
        <p:nvSpPr>
          <p:cNvPr id="29" name="Text Placeholder 5"/>
          <p:cNvSpPr txBox="1"/>
          <p:nvPr/>
        </p:nvSpPr>
        <p:spPr>
          <a:xfrm>
            <a:off x="5720959" y="2260574"/>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申请办法</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30" name="Shape 1475"/>
          <p:cNvSpPr/>
          <p:nvPr/>
        </p:nvSpPr>
        <p:spPr>
          <a:xfrm>
            <a:off x="5598179" y="1874524"/>
            <a:ext cx="355513" cy="355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32" name="Shape 1480"/>
          <p:cNvSpPr/>
          <p:nvPr/>
        </p:nvSpPr>
        <p:spPr>
          <a:xfrm>
            <a:off x="5705814" y="1966818"/>
            <a:ext cx="139760" cy="139751"/>
          </a:xfrm>
          <a:custGeom>
            <a:avLst/>
            <a:gdLst/>
            <a:ahLst/>
            <a:cxnLst>
              <a:cxn ang="0">
                <a:pos x="wd2" y="hd2"/>
              </a:cxn>
              <a:cxn ang="5400000">
                <a:pos x="wd2" y="hd2"/>
              </a:cxn>
              <a:cxn ang="10800000">
                <a:pos x="wd2" y="hd2"/>
              </a:cxn>
              <a:cxn ang="16200000">
                <a:pos x="wd2" y="hd2"/>
              </a:cxn>
            </a:cxnLst>
            <a:rect l="0" t="0" r="r" b="b"/>
            <a:pathLst>
              <a:path w="21600" h="21600" extrusionOk="0">
                <a:moveTo>
                  <a:pt x="18843" y="20435"/>
                </a:moveTo>
                <a:cubicBezTo>
                  <a:pt x="17964" y="20435"/>
                  <a:pt x="17252" y="19721"/>
                  <a:pt x="17252" y="18844"/>
                </a:cubicBezTo>
                <a:cubicBezTo>
                  <a:pt x="17252" y="17964"/>
                  <a:pt x="17964" y="17253"/>
                  <a:pt x="18843" y="17253"/>
                </a:cubicBezTo>
                <a:cubicBezTo>
                  <a:pt x="19721" y="17253"/>
                  <a:pt x="20434" y="17964"/>
                  <a:pt x="20434" y="18844"/>
                </a:cubicBezTo>
                <a:cubicBezTo>
                  <a:pt x="20434" y="19721"/>
                  <a:pt x="19721" y="20435"/>
                  <a:pt x="18843" y="20435"/>
                </a:cubicBezTo>
                <a:close/>
                <a:moveTo>
                  <a:pt x="12390" y="18844"/>
                </a:moveTo>
                <a:cubicBezTo>
                  <a:pt x="12390" y="19721"/>
                  <a:pt x="11679" y="20435"/>
                  <a:pt x="10801" y="20435"/>
                </a:cubicBezTo>
                <a:cubicBezTo>
                  <a:pt x="9922" y="20435"/>
                  <a:pt x="9210" y="19721"/>
                  <a:pt x="9210" y="18844"/>
                </a:cubicBezTo>
                <a:cubicBezTo>
                  <a:pt x="9210" y="17964"/>
                  <a:pt x="9922" y="17253"/>
                  <a:pt x="10801" y="17253"/>
                </a:cubicBezTo>
                <a:cubicBezTo>
                  <a:pt x="11679" y="17253"/>
                  <a:pt x="12390" y="17964"/>
                  <a:pt x="12390" y="18844"/>
                </a:cubicBezTo>
                <a:close/>
                <a:moveTo>
                  <a:pt x="9210" y="2756"/>
                </a:moveTo>
                <a:cubicBezTo>
                  <a:pt x="9210" y="1879"/>
                  <a:pt x="9922" y="1165"/>
                  <a:pt x="10801" y="1165"/>
                </a:cubicBezTo>
                <a:cubicBezTo>
                  <a:pt x="11679" y="1165"/>
                  <a:pt x="12390" y="1879"/>
                  <a:pt x="12390" y="2756"/>
                </a:cubicBezTo>
                <a:cubicBezTo>
                  <a:pt x="12390" y="3636"/>
                  <a:pt x="11679" y="4347"/>
                  <a:pt x="10801" y="4347"/>
                </a:cubicBezTo>
                <a:cubicBezTo>
                  <a:pt x="9922" y="4347"/>
                  <a:pt x="9210" y="3636"/>
                  <a:pt x="9210" y="2756"/>
                </a:cubicBezTo>
                <a:close/>
                <a:moveTo>
                  <a:pt x="4348" y="18844"/>
                </a:moveTo>
                <a:cubicBezTo>
                  <a:pt x="4348" y="19721"/>
                  <a:pt x="3636" y="20435"/>
                  <a:pt x="2757" y="20435"/>
                </a:cubicBezTo>
                <a:cubicBezTo>
                  <a:pt x="1879" y="20435"/>
                  <a:pt x="1168" y="19721"/>
                  <a:pt x="1168" y="18844"/>
                </a:cubicBezTo>
                <a:cubicBezTo>
                  <a:pt x="1168" y="17964"/>
                  <a:pt x="1879" y="17253"/>
                  <a:pt x="2757" y="17253"/>
                </a:cubicBezTo>
                <a:cubicBezTo>
                  <a:pt x="3636" y="17253"/>
                  <a:pt x="4348" y="17964"/>
                  <a:pt x="4348" y="18844"/>
                </a:cubicBezTo>
                <a:close/>
                <a:moveTo>
                  <a:pt x="19934" y="16312"/>
                </a:moveTo>
                <a:lnTo>
                  <a:pt x="19934" y="13672"/>
                </a:lnTo>
                <a:cubicBezTo>
                  <a:pt x="19934" y="12078"/>
                  <a:pt x="18879" y="9707"/>
                  <a:pt x="15971" y="9707"/>
                </a:cubicBezTo>
                <a:lnTo>
                  <a:pt x="13673" y="9707"/>
                </a:lnTo>
                <a:cubicBezTo>
                  <a:pt x="12050" y="9707"/>
                  <a:pt x="11899" y="8913"/>
                  <a:pt x="11892" y="8503"/>
                </a:cubicBezTo>
                <a:lnTo>
                  <a:pt x="11892" y="5288"/>
                </a:lnTo>
                <a:cubicBezTo>
                  <a:pt x="12872" y="4867"/>
                  <a:pt x="13558" y="3893"/>
                  <a:pt x="13558" y="2756"/>
                </a:cubicBezTo>
                <a:cubicBezTo>
                  <a:pt x="13558" y="1234"/>
                  <a:pt x="12323" y="0"/>
                  <a:pt x="10801" y="0"/>
                </a:cubicBezTo>
                <a:cubicBezTo>
                  <a:pt x="9277" y="0"/>
                  <a:pt x="8043" y="1234"/>
                  <a:pt x="8043" y="2756"/>
                </a:cubicBezTo>
                <a:cubicBezTo>
                  <a:pt x="8043" y="3893"/>
                  <a:pt x="8730" y="4867"/>
                  <a:pt x="9709" y="5288"/>
                </a:cubicBezTo>
                <a:lnTo>
                  <a:pt x="9709" y="8503"/>
                </a:lnTo>
                <a:cubicBezTo>
                  <a:pt x="9709" y="8799"/>
                  <a:pt x="9623" y="9707"/>
                  <a:pt x="7927" y="9707"/>
                </a:cubicBezTo>
                <a:lnTo>
                  <a:pt x="5631" y="9707"/>
                </a:lnTo>
                <a:cubicBezTo>
                  <a:pt x="2723" y="9707"/>
                  <a:pt x="1666" y="12078"/>
                  <a:pt x="1666" y="13672"/>
                </a:cubicBezTo>
                <a:lnTo>
                  <a:pt x="1666" y="16312"/>
                </a:lnTo>
                <a:cubicBezTo>
                  <a:pt x="686" y="16733"/>
                  <a:pt x="0" y="17707"/>
                  <a:pt x="0" y="18844"/>
                </a:cubicBezTo>
                <a:cubicBezTo>
                  <a:pt x="0" y="20366"/>
                  <a:pt x="1235" y="21600"/>
                  <a:pt x="2757" y="21600"/>
                </a:cubicBezTo>
                <a:cubicBezTo>
                  <a:pt x="4280" y="21600"/>
                  <a:pt x="5516" y="20366"/>
                  <a:pt x="5516" y="18844"/>
                </a:cubicBezTo>
                <a:cubicBezTo>
                  <a:pt x="5516" y="17707"/>
                  <a:pt x="4828" y="16733"/>
                  <a:pt x="3849" y="16312"/>
                </a:cubicBezTo>
                <a:lnTo>
                  <a:pt x="3849" y="13672"/>
                </a:lnTo>
                <a:cubicBezTo>
                  <a:pt x="3849" y="13376"/>
                  <a:pt x="3935" y="11890"/>
                  <a:pt x="5631" y="11890"/>
                </a:cubicBezTo>
                <a:lnTo>
                  <a:pt x="7927" y="11890"/>
                </a:lnTo>
                <a:cubicBezTo>
                  <a:pt x="8626" y="11890"/>
                  <a:pt x="9214" y="11785"/>
                  <a:pt x="9709" y="11608"/>
                </a:cubicBezTo>
                <a:lnTo>
                  <a:pt x="9709" y="16312"/>
                </a:lnTo>
                <a:cubicBezTo>
                  <a:pt x="8730" y="16733"/>
                  <a:pt x="8043" y="17707"/>
                  <a:pt x="8043" y="18844"/>
                </a:cubicBezTo>
                <a:cubicBezTo>
                  <a:pt x="8043" y="20366"/>
                  <a:pt x="9277" y="21600"/>
                  <a:pt x="10801" y="21600"/>
                </a:cubicBezTo>
                <a:cubicBezTo>
                  <a:pt x="12323" y="21600"/>
                  <a:pt x="13558" y="20366"/>
                  <a:pt x="13558" y="18844"/>
                </a:cubicBezTo>
                <a:cubicBezTo>
                  <a:pt x="13558" y="17707"/>
                  <a:pt x="12872" y="16733"/>
                  <a:pt x="11892" y="16312"/>
                </a:cubicBezTo>
                <a:lnTo>
                  <a:pt x="11892" y="11608"/>
                </a:lnTo>
                <a:cubicBezTo>
                  <a:pt x="12388" y="11785"/>
                  <a:pt x="12975" y="11890"/>
                  <a:pt x="13673" y="11890"/>
                </a:cubicBezTo>
                <a:lnTo>
                  <a:pt x="15971" y="11890"/>
                </a:lnTo>
                <a:cubicBezTo>
                  <a:pt x="17592" y="11890"/>
                  <a:pt x="17743" y="13263"/>
                  <a:pt x="17751" y="13672"/>
                </a:cubicBezTo>
                <a:lnTo>
                  <a:pt x="17751" y="16312"/>
                </a:lnTo>
                <a:cubicBezTo>
                  <a:pt x="16772" y="16733"/>
                  <a:pt x="16086" y="17707"/>
                  <a:pt x="16086" y="18844"/>
                </a:cubicBezTo>
                <a:cubicBezTo>
                  <a:pt x="16086" y="20366"/>
                  <a:pt x="17320" y="21600"/>
                  <a:pt x="18843" y="21600"/>
                </a:cubicBezTo>
                <a:cubicBezTo>
                  <a:pt x="20366" y="21600"/>
                  <a:pt x="21600" y="20366"/>
                  <a:pt x="21600" y="18844"/>
                </a:cubicBezTo>
                <a:cubicBezTo>
                  <a:pt x="21600" y="17707"/>
                  <a:pt x="20914" y="16733"/>
                  <a:pt x="19934" y="16312"/>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34" name="Title 1"/>
          <p:cNvSpPr txBox="1"/>
          <p:nvPr/>
        </p:nvSpPr>
        <p:spPr>
          <a:xfrm>
            <a:off x="685800" y="209089"/>
            <a:ext cx="47423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2400" b="1" dirty="0" smtClean="0">
                <a:solidFill>
                  <a:srgbClr val="FF0000"/>
                </a:solidFill>
                <a:latin typeface="微软雅黑" pitchFamily="34" charset="-122"/>
                <a:ea typeface="微软雅黑" pitchFamily="34" charset="-122"/>
                <a:cs typeface="+mn-cs"/>
                <a:sym typeface="+mn-ea"/>
              </a:rPr>
              <a:t>八、广东省南粤扶残助学工程 </a:t>
            </a:r>
          </a:p>
        </p:txBody>
      </p:sp>
      <p:sp>
        <p:nvSpPr>
          <p:cNvPr id="31" name="文本框 30"/>
          <p:cNvSpPr txBox="1"/>
          <p:nvPr/>
        </p:nvSpPr>
        <p:spPr>
          <a:xfrm>
            <a:off x="3248592" y="772159"/>
            <a:ext cx="2705100" cy="461665"/>
          </a:xfrm>
          <a:prstGeom prst="rect">
            <a:avLst/>
          </a:prstGeom>
          <a:noFill/>
        </p:spPr>
        <p:txBody>
          <a:bodyPr wrap="square" rtlCol="0">
            <a:spAutoFit/>
          </a:bodyPr>
          <a:lstStyle/>
          <a:p>
            <a:pPr algn="l"/>
            <a:r>
              <a:rPr lang="zh-CN" altLang="en-US" sz="2400" b="1" dirty="0" smtClean="0">
                <a:solidFill>
                  <a:schemeClr val="accent1"/>
                </a:solidFill>
                <a:effectLst>
                  <a:outerShdw blurRad="38100" dist="25400" dir="5400000" algn="ctr" rotWithShape="0">
                    <a:srgbClr val="6E747A">
                      <a:alpha val="43000"/>
                    </a:srgbClr>
                  </a:outerShdw>
                </a:effectLst>
                <a:sym typeface="+mn-ea"/>
              </a:rPr>
              <a:t>南粤扶残助学工程</a:t>
            </a:r>
            <a:r>
              <a:rPr lang="zh-CN" altLang="en-US" sz="1600" b="1" dirty="0" smtClean="0">
                <a:solidFill>
                  <a:schemeClr val="accent1"/>
                </a:solidFill>
                <a:effectLst>
                  <a:outerShdw blurRad="38100" dist="25400" dir="5400000" algn="ctr" rotWithShape="0">
                    <a:srgbClr val="6E747A">
                      <a:alpha val="43000"/>
                    </a:srgbClr>
                  </a:outerShdw>
                </a:effectLst>
                <a:sym typeface="+mn-ea"/>
              </a:rPr>
              <a:t> </a:t>
            </a:r>
            <a:endParaRPr lang="zh-CN" altLang="en-US" sz="1600" b="1" dirty="0" smtClean="0">
              <a:solidFill>
                <a:schemeClr val="accent1"/>
              </a:solidFill>
              <a:effectLst>
                <a:outerShdw blurRad="38100" dist="25400" dir="5400000" algn="ctr" rotWithShape="0">
                  <a:srgbClr val="6E747A">
                    <a:alpha val="43000"/>
                  </a:srgbClr>
                </a:outerShdw>
              </a:effectLst>
              <a:latin typeface="造字工房悦黑（非商用）常规体"/>
              <a:ea typeface="造字工房悦黑（非商用）常规体"/>
              <a:cs typeface="造字工房悦黑（非商用）常规体"/>
              <a:sym typeface="+mn-ea"/>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4"/>
                                        </p:tgtEl>
                                        <p:attrNameLst>
                                          <p:attrName>ppt_y</p:attrName>
                                        </p:attrNameLst>
                                      </p:cBhvr>
                                      <p:tavLst>
                                        <p:tav tm="0">
                                          <p:val>
                                            <p:strVal val="#ppt_y"/>
                                          </p:val>
                                        </p:tav>
                                        <p:tav tm="100000">
                                          <p:val>
                                            <p:strVal val="#ppt_y"/>
                                          </p:val>
                                        </p:tav>
                                      </p:tavLst>
                                    </p:anim>
                                    <p:anim calcmode="lin" valueType="num">
                                      <p:cBhvr>
                                        <p:cTn id="9" dur="500" fill="hold"/>
                                        <p:tgtEl>
                                          <p:spTgt spid="3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4"/>
                                        </p:tgtEl>
                                      </p:cBhvr>
                                    </p:animEffect>
                                  </p:childTnLst>
                                </p:cTn>
                              </p:par>
                            </p:childTnLst>
                          </p:cTn>
                        </p:par>
                        <p:par>
                          <p:cTn id="12" fill="hold">
                            <p:stCondLst>
                              <p:cond delay="11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600"/>
                            </p:stCondLst>
                            <p:childTnLst>
                              <p:par>
                                <p:cTn id="17" presetID="10" presetClass="entr" presetSubtype="0" fill="hold" grpId="0" nodeType="after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fade">
                                      <p:cBhvr>
                                        <p:cTn id="19" dur="500"/>
                                        <p:tgtEl>
                                          <p:spTgt spid="21">
                                            <p:txEl>
                                              <p:pRg st="0" end="0"/>
                                            </p:txEl>
                                          </p:spTgt>
                                        </p:tgtEl>
                                      </p:cBhvr>
                                    </p:animEffect>
                                  </p:childTnLst>
                                </p:cTn>
                              </p:par>
                            </p:childTnLst>
                          </p:cTn>
                        </p:par>
                        <p:par>
                          <p:cTn id="20" fill="hold">
                            <p:stCondLst>
                              <p:cond delay="210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childTnLst>
                          </p:cTn>
                        </p:par>
                        <p:par>
                          <p:cTn id="26" fill="hold">
                            <p:stCondLst>
                              <p:cond delay="2600"/>
                            </p:stCondLst>
                            <p:childTnLst>
                              <p:par>
                                <p:cTn id="27" presetID="22" presetClass="entr" presetSubtype="1"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up)">
                                      <p:cBhvr>
                                        <p:cTn id="29" dur="500"/>
                                        <p:tgtEl>
                                          <p:spTgt spid="2"/>
                                        </p:tgtEl>
                                      </p:cBhvr>
                                    </p:animEffect>
                                  </p:childTnLst>
                                </p:cTn>
                              </p:par>
                            </p:childTnLst>
                          </p:cTn>
                        </p:par>
                        <p:par>
                          <p:cTn id="30" fill="hold">
                            <p:stCondLst>
                              <p:cond delay="3100"/>
                            </p:stCondLst>
                            <p:childTnLst>
                              <p:par>
                                <p:cTn id="31" presetID="18" presetClass="entr" presetSubtype="6" fill="hold" grpId="0" nodeType="afterEffect">
                                  <p:stCondLst>
                                    <p:cond delay="0"/>
                                  </p:stCondLst>
                                  <p:childTnLst>
                                    <p:set>
                                      <p:cBhvr>
                                        <p:cTn id="32" dur="1" fill="hold">
                                          <p:stCondLst>
                                            <p:cond delay="0"/>
                                          </p:stCondLst>
                                        </p:cTn>
                                        <p:tgtEl>
                                          <p:spTgt spid="22">
                                            <p:txEl>
                                              <p:pRg st="0" end="0"/>
                                            </p:txEl>
                                          </p:spTgt>
                                        </p:tgtEl>
                                        <p:attrNameLst>
                                          <p:attrName>style.visibility</p:attrName>
                                        </p:attrNameLst>
                                      </p:cBhvr>
                                      <p:to>
                                        <p:strVal val="visible"/>
                                      </p:to>
                                    </p:set>
                                    <p:animEffect transition="in" filter="strips(downRight)">
                                      <p:cBhvr>
                                        <p:cTn id="33" dur="500"/>
                                        <p:tgtEl>
                                          <p:spTgt spid="22">
                                            <p:txEl>
                                              <p:pRg st="0" end="0"/>
                                            </p:txEl>
                                          </p:spTgt>
                                        </p:tgtEl>
                                      </p:cBhvr>
                                    </p:animEffect>
                                  </p:childTnLst>
                                </p:cTn>
                              </p:par>
                            </p:childTnLst>
                          </p:cTn>
                        </p:par>
                        <p:par>
                          <p:cTn id="34" fill="hold">
                            <p:stCondLst>
                              <p:cond delay="36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par>
                          <p:cTn id="38" fill="hold">
                            <p:stCondLst>
                              <p:cond delay="4100"/>
                            </p:stCondLst>
                            <p:childTnLst>
                              <p:par>
                                <p:cTn id="39" presetID="10" presetClass="entr" presetSubtype="0"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par>
                          <p:cTn id="42" fill="hold">
                            <p:stCondLst>
                              <p:cond delay="4600"/>
                            </p:stCondLst>
                            <p:childTnLst>
                              <p:par>
                                <p:cTn id="43" presetID="53" presetClass="entr" presetSubtype="16"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500" fill="hold"/>
                                        <p:tgtEl>
                                          <p:spTgt spid="7"/>
                                        </p:tgtEl>
                                        <p:attrNameLst>
                                          <p:attrName>ppt_w</p:attrName>
                                        </p:attrNameLst>
                                      </p:cBhvr>
                                      <p:tavLst>
                                        <p:tav tm="0">
                                          <p:val>
                                            <p:fltVal val="0"/>
                                          </p:val>
                                        </p:tav>
                                        <p:tav tm="100000">
                                          <p:val>
                                            <p:strVal val="#ppt_w"/>
                                          </p:val>
                                        </p:tav>
                                      </p:tavLst>
                                    </p:anim>
                                    <p:anim calcmode="lin" valueType="num">
                                      <p:cBhvr>
                                        <p:cTn id="46" dur="500" fill="hold"/>
                                        <p:tgtEl>
                                          <p:spTgt spid="7"/>
                                        </p:tgtEl>
                                        <p:attrNameLst>
                                          <p:attrName>ppt_h</p:attrName>
                                        </p:attrNameLst>
                                      </p:cBhvr>
                                      <p:tavLst>
                                        <p:tav tm="0">
                                          <p:val>
                                            <p:fltVal val="0"/>
                                          </p:val>
                                        </p:tav>
                                        <p:tav tm="100000">
                                          <p:val>
                                            <p:strVal val="#ppt_h"/>
                                          </p:val>
                                        </p:tav>
                                      </p:tavLst>
                                    </p:anim>
                                    <p:animEffect transition="in" filter="fade">
                                      <p:cBhvr>
                                        <p:cTn id="47" dur="500"/>
                                        <p:tgtEl>
                                          <p:spTgt spid="7"/>
                                        </p:tgtEl>
                                      </p:cBhvr>
                                    </p:animEffect>
                                  </p:childTnLst>
                                </p:cTn>
                              </p:par>
                            </p:childTnLst>
                          </p:cTn>
                        </p:par>
                        <p:par>
                          <p:cTn id="48" fill="hold">
                            <p:stCondLst>
                              <p:cond delay="5100"/>
                            </p:stCondLst>
                            <p:childTnLst>
                              <p:par>
                                <p:cTn id="49" presetID="22" presetClass="entr" presetSubtype="1" fill="hold" grpId="0" nodeType="after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wipe(up)">
                                      <p:cBhvr>
                                        <p:cTn id="51" dur="500"/>
                                        <p:tgtEl>
                                          <p:spTgt spid="3"/>
                                        </p:tgtEl>
                                      </p:cBhvr>
                                    </p:animEffect>
                                  </p:childTnLst>
                                </p:cTn>
                              </p:par>
                            </p:childTnLst>
                          </p:cTn>
                        </p:par>
                        <p:par>
                          <p:cTn id="52" fill="hold">
                            <p:stCondLst>
                              <p:cond delay="5600"/>
                            </p:stCondLst>
                            <p:childTnLst>
                              <p:par>
                                <p:cTn id="53" presetID="18" presetClass="entr" presetSubtype="6"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strips(downRight)">
                                      <p:cBhvr>
                                        <p:cTn id="55" dur="500"/>
                                        <p:tgtEl>
                                          <p:spTgt spid="25"/>
                                        </p:tgtEl>
                                      </p:cBhvr>
                                    </p:animEffect>
                                  </p:childTnLst>
                                </p:cTn>
                              </p:par>
                            </p:childTnLst>
                          </p:cTn>
                        </p:par>
                        <p:par>
                          <p:cTn id="56" fill="hold">
                            <p:stCondLst>
                              <p:cond delay="6100"/>
                            </p:stCondLst>
                            <p:childTnLst>
                              <p:par>
                                <p:cTn id="57" presetID="10" presetClass="entr" presetSubtype="0" fill="hold" grpId="0" nodeType="after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par>
                          <p:cTn id="60" fill="hold">
                            <p:stCondLst>
                              <p:cond delay="6600"/>
                            </p:stCondLst>
                            <p:childTnLst>
                              <p:par>
                                <p:cTn id="61" presetID="10" presetClass="entr" presetSubtype="0"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500"/>
                                        <p:tgtEl>
                                          <p:spTgt spid="29"/>
                                        </p:tgtEl>
                                      </p:cBhvr>
                                    </p:animEffect>
                                  </p:childTnLst>
                                </p:cTn>
                              </p:par>
                            </p:childTnLst>
                          </p:cTn>
                        </p:par>
                        <p:par>
                          <p:cTn id="64" fill="hold">
                            <p:stCondLst>
                              <p:cond delay="7100"/>
                            </p:stCondLst>
                            <p:childTnLst>
                              <p:par>
                                <p:cTn id="65" presetID="10" presetClass="entr" presetSubtype="0" fill="hold" grpId="0"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500"/>
                                        <p:tgtEl>
                                          <p:spTgt spid="32"/>
                                        </p:tgtEl>
                                      </p:cBhvr>
                                    </p:animEffect>
                                  </p:childTnLst>
                                </p:cTn>
                              </p:par>
                            </p:childTnLst>
                          </p:cTn>
                        </p:par>
                        <p:par>
                          <p:cTn id="71" fill="hold">
                            <p:stCondLst>
                              <p:cond delay="7600"/>
                            </p:stCondLst>
                            <p:childTnLst>
                              <p:par>
                                <p:cTn id="72" presetID="22" presetClass="entr" presetSubtype="1" fill="hold" grpId="0" nodeType="afterEffect">
                                  <p:stCondLst>
                                    <p:cond delay="0"/>
                                  </p:stCondLst>
                                  <p:childTnLst>
                                    <p:set>
                                      <p:cBhvr>
                                        <p:cTn id="73" dur="1" fill="hold">
                                          <p:stCondLst>
                                            <p:cond delay="0"/>
                                          </p:stCondLst>
                                        </p:cTn>
                                        <p:tgtEl>
                                          <p:spTgt spid="4"/>
                                        </p:tgtEl>
                                        <p:attrNameLst>
                                          <p:attrName>style.visibility</p:attrName>
                                        </p:attrNameLst>
                                      </p:cBhvr>
                                      <p:to>
                                        <p:strVal val="visible"/>
                                      </p:to>
                                    </p:set>
                                    <p:animEffect transition="in" filter="wipe(up)">
                                      <p:cBhvr>
                                        <p:cTn id="74" dur="500"/>
                                        <p:tgtEl>
                                          <p:spTgt spid="4"/>
                                        </p:tgtEl>
                                      </p:cBhvr>
                                    </p:animEffect>
                                  </p:childTnLst>
                                </p:cTn>
                              </p:par>
                            </p:childTnLst>
                          </p:cTn>
                        </p:par>
                        <p:par>
                          <p:cTn id="75" fill="hold">
                            <p:stCondLst>
                              <p:cond delay="8100"/>
                            </p:stCondLst>
                            <p:childTnLst>
                              <p:par>
                                <p:cTn id="76" presetID="18" presetClass="entr" presetSubtype="6" fill="hold" grpId="0" nodeType="after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strips(downRight)">
                                      <p:cBhvr>
                                        <p:cTn id="7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6" grpId="0" bldLvl="0" animBg="1"/>
      <p:bldP spid="10" grpId="0" bldLvl="0" animBg="1"/>
      <p:bldP spid="11" grpId="0" bldLvl="0" animBg="1"/>
      <p:bldP spid="21" grpId="0" build="p"/>
      <p:bldP spid="22" grpId="0" build="p"/>
      <p:bldP spid="23" grpId="0"/>
      <p:bldP spid="25" grpId="0"/>
      <p:bldP spid="26" grpId="0"/>
      <p:bldP spid="29" grpId="0"/>
      <p:bldP spid="30" grpId="0" bldLvl="0" animBg="1"/>
      <p:bldP spid="32" grpId="0" bldLvl="0" animBg="1"/>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00735" y="130175"/>
            <a:ext cx="6647974" cy="461665"/>
          </a:xfrm>
          <a:prstGeom prst="rect">
            <a:avLst/>
          </a:prstGeom>
          <a:noFill/>
        </p:spPr>
        <p:txBody>
          <a:bodyPr wrap="none" rtlCol="0" anchor="t">
            <a:spAutoFit/>
          </a:bodyPr>
          <a:lstStyle/>
          <a:p>
            <a:r>
              <a:rPr lang="zh-CN" altLang="en-US" sz="2400" b="1" dirty="0" smtClean="0">
                <a:solidFill>
                  <a:srgbClr val="FF0000"/>
                </a:solidFill>
                <a:latin typeface="微软雅黑" pitchFamily="34" charset="-122"/>
                <a:ea typeface="微软雅黑" pitchFamily="34" charset="-122"/>
              </a:rPr>
              <a:t>九、</a:t>
            </a:r>
            <a:r>
              <a:rPr lang="zh-CN" altLang="zh-CN" sz="2400" b="1" dirty="0" smtClean="0">
                <a:solidFill>
                  <a:srgbClr val="FF0000"/>
                </a:solidFill>
                <a:latin typeface="微软雅黑" pitchFamily="34" charset="-122"/>
                <a:ea typeface="微软雅黑" pitchFamily="34" charset="-122"/>
              </a:rPr>
              <a:t>广东省</a:t>
            </a:r>
            <a:r>
              <a:rPr lang="zh-CN" altLang="zh-CN" sz="2400" b="1" dirty="0">
                <a:solidFill>
                  <a:srgbClr val="FF0000"/>
                </a:solidFill>
                <a:latin typeface="微软雅黑" pitchFamily="34" charset="-122"/>
                <a:ea typeface="微软雅黑" pitchFamily="34" charset="-122"/>
              </a:rPr>
              <a:t>少数民族聚居区少数民族大学生资助</a:t>
            </a:r>
            <a:endParaRPr lang="zh-CN" altLang="en-US" sz="2400" b="1" dirty="0">
              <a:solidFill>
                <a:srgbClr val="FF0000"/>
              </a:solidFill>
              <a:latin typeface="微软雅黑" pitchFamily="34" charset="-122"/>
              <a:ea typeface="微软雅黑" pitchFamily="34" charset="-122"/>
            </a:endParaRPr>
          </a:p>
        </p:txBody>
      </p:sp>
      <p:sp>
        <p:nvSpPr>
          <p:cNvPr id="3" name="Shape 1452"/>
          <p:cNvSpPr/>
          <p:nvPr/>
        </p:nvSpPr>
        <p:spPr>
          <a:xfrm>
            <a:off x="1614211" y="1753216"/>
            <a:ext cx="1814789"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4" name="Shape 1454"/>
          <p:cNvSpPr/>
          <p:nvPr/>
        </p:nvSpPr>
        <p:spPr>
          <a:xfrm>
            <a:off x="3981908" y="1753216"/>
            <a:ext cx="1733092"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5" name="Shape 1456"/>
          <p:cNvSpPr/>
          <p:nvPr/>
        </p:nvSpPr>
        <p:spPr>
          <a:xfrm>
            <a:off x="6205186" y="1753216"/>
            <a:ext cx="1795814" cy="1959152"/>
          </a:xfrm>
          <a:prstGeom prst="roundRect">
            <a:avLst>
              <a:gd name="adj" fmla="val 6924"/>
            </a:avLst>
          </a:prstGeom>
          <a:ln w="12700">
            <a:solidFill>
              <a:srgbClr val="A6AAA9"/>
            </a:solidFill>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6" name="Shape 1460"/>
          <p:cNvSpPr/>
          <p:nvPr/>
        </p:nvSpPr>
        <p:spPr>
          <a:xfrm>
            <a:off x="1841088" y="1123950"/>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7" name="Group 20"/>
          <p:cNvGrpSpPr/>
          <p:nvPr/>
        </p:nvGrpSpPr>
        <p:grpSpPr>
          <a:xfrm>
            <a:off x="1786911" y="1154124"/>
            <a:ext cx="355513" cy="355513"/>
            <a:chOff x="1369087" y="2088729"/>
            <a:chExt cx="474017" cy="474016"/>
          </a:xfrm>
        </p:grpSpPr>
        <p:sp>
          <p:nvSpPr>
            <p:cNvPr id="8" name="Shape 1463"/>
            <p:cNvSpPr/>
            <p:nvPr/>
          </p:nvSpPr>
          <p:spPr>
            <a:xfrm>
              <a:off x="1369087" y="2088729"/>
              <a:ext cx="474017" cy="47401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EE0"/>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9" name="Shape 1464"/>
            <p:cNvSpPr/>
            <p:nvPr/>
          </p:nvSpPr>
          <p:spPr>
            <a:xfrm>
              <a:off x="1477567" y="2232573"/>
              <a:ext cx="231656" cy="186335"/>
            </a:xfrm>
            <a:custGeom>
              <a:avLst/>
              <a:gdLst/>
              <a:ahLst/>
              <a:cxnLst>
                <a:cxn ang="0">
                  <a:pos x="wd2" y="hd2"/>
                </a:cxn>
                <a:cxn ang="5400000">
                  <a:pos x="wd2" y="hd2"/>
                </a:cxn>
                <a:cxn ang="10800000">
                  <a:pos x="wd2" y="hd2"/>
                </a:cxn>
                <a:cxn ang="16200000">
                  <a:pos x="wd2" y="hd2"/>
                </a:cxn>
              </a:cxnLst>
              <a:rect l="0" t="0" r="r" b="b"/>
              <a:pathLst>
                <a:path w="21400" h="21363" extrusionOk="0">
                  <a:moveTo>
                    <a:pt x="7274" y="21020"/>
                  </a:moveTo>
                  <a:cubicBezTo>
                    <a:pt x="7274" y="21376"/>
                    <a:pt x="7435" y="21475"/>
                    <a:pt x="7659" y="21222"/>
                  </a:cubicBezTo>
                  <a:cubicBezTo>
                    <a:pt x="7951" y="20894"/>
                    <a:pt x="10973" y="17529"/>
                    <a:pt x="10973" y="17529"/>
                  </a:cubicBezTo>
                  <a:lnTo>
                    <a:pt x="7274" y="15153"/>
                  </a:lnTo>
                  <a:cubicBezTo>
                    <a:pt x="7274" y="15153"/>
                    <a:pt x="7274" y="21020"/>
                    <a:pt x="7274" y="21020"/>
                  </a:cubicBezTo>
                  <a:close/>
                  <a:moveTo>
                    <a:pt x="20812" y="50"/>
                  </a:moveTo>
                  <a:cubicBezTo>
                    <a:pt x="20412" y="224"/>
                    <a:pt x="667" y="8860"/>
                    <a:pt x="277" y="9030"/>
                  </a:cubicBezTo>
                  <a:cubicBezTo>
                    <a:pt x="-53" y="9174"/>
                    <a:pt x="-126" y="9528"/>
                    <a:pt x="266" y="9723"/>
                  </a:cubicBezTo>
                  <a:cubicBezTo>
                    <a:pt x="733" y="9955"/>
                    <a:pt x="4681" y="11919"/>
                    <a:pt x="4681" y="11919"/>
                  </a:cubicBezTo>
                  <a:lnTo>
                    <a:pt x="4681" y="11919"/>
                  </a:lnTo>
                  <a:lnTo>
                    <a:pt x="7298" y="13221"/>
                  </a:lnTo>
                  <a:cubicBezTo>
                    <a:pt x="7298" y="13221"/>
                    <a:pt x="19903" y="1732"/>
                    <a:pt x="20073" y="1577"/>
                  </a:cubicBezTo>
                  <a:cubicBezTo>
                    <a:pt x="20246" y="1420"/>
                    <a:pt x="20443" y="1713"/>
                    <a:pt x="20319" y="1881"/>
                  </a:cubicBezTo>
                  <a:cubicBezTo>
                    <a:pt x="20194" y="2050"/>
                    <a:pt x="11163" y="14170"/>
                    <a:pt x="11163" y="14170"/>
                  </a:cubicBezTo>
                  <a:cubicBezTo>
                    <a:pt x="11163" y="14170"/>
                    <a:pt x="11163" y="14170"/>
                    <a:pt x="11163" y="14171"/>
                  </a:cubicBezTo>
                  <a:lnTo>
                    <a:pt x="10637" y="14898"/>
                  </a:lnTo>
                  <a:lnTo>
                    <a:pt x="11333" y="15363"/>
                  </a:lnTo>
                  <a:lnTo>
                    <a:pt x="11333" y="15363"/>
                  </a:lnTo>
                  <a:cubicBezTo>
                    <a:pt x="11333" y="15363"/>
                    <a:pt x="16742" y="18976"/>
                    <a:pt x="17127" y="19234"/>
                  </a:cubicBezTo>
                  <a:cubicBezTo>
                    <a:pt x="17464" y="19459"/>
                    <a:pt x="17904" y="19272"/>
                    <a:pt x="18001" y="18750"/>
                  </a:cubicBezTo>
                  <a:cubicBezTo>
                    <a:pt x="18117" y="18135"/>
                    <a:pt x="21310" y="1052"/>
                    <a:pt x="21382" y="671"/>
                  </a:cubicBezTo>
                  <a:cubicBezTo>
                    <a:pt x="21474" y="177"/>
                    <a:pt x="21211" y="-125"/>
                    <a:pt x="20812" y="50"/>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grpSp>
      <p:sp>
        <p:nvSpPr>
          <p:cNvPr id="10" name="Shape 1465"/>
          <p:cNvSpPr/>
          <p:nvPr/>
        </p:nvSpPr>
        <p:spPr>
          <a:xfrm>
            <a:off x="4208786" y="1123950"/>
            <a:ext cx="1265859" cy="126585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1" name="Shape 1468"/>
          <p:cNvSpPr/>
          <p:nvPr/>
        </p:nvSpPr>
        <p:spPr>
          <a:xfrm>
            <a:off x="6495631" y="1124053"/>
            <a:ext cx="1263266" cy="126326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14288" tIns="14288" rIns="14288" bIns="14288"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13" name="Group 32"/>
          <p:cNvGrpSpPr/>
          <p:nvPr/>
        </p:nvGrpSpPr>
        <p:grpSpPr>
          <a:xfrm>
            <a:off x="4216487" y="1154123"/>
            <a:ext cx="355513" cy="355513"/>
            <a:chOff x="4608524" y="2088732"/>
            <a:chExt cx="474017" cy="474017"/>
          </a:xfrm>
        </p:grpSpPr>
        <p:sp>
          <p:nvSpPr>
            <p:cNvPr id="14" name="Shape 1474"/>
            <p:cNvSpPr/>
            <p:nvPr/>
          </p:nvSpPr>
          <p:spPr>
            <a:xfrm>
              <a:off x="4608524" y="2088732"/>
              <a:ext cx="474017" cy="47401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9050" tIns="19050" rIns="19050" bIns="19050" anchor="ctr"/>
            <a:lstStyle/>
            <a:p>
              <a:pPr lvl="0"/>
              <a:endParaRPr sz="1300">
                <a:latin typeface="Arial" panose="020B0604020202020204"/>
                <a:ea typeface="方正兰亭超细黑简体" panose="02000000000000000000" charset="-122"/>
                <a:cs typeface="+mn-ea"/>
                <a:sym typeface="Arial" panose="020B0604020202020204"/>
              </a:endParaRPr>
            </a:p>
          </p:txBody>
        </p:sp>
        <p:grpSp>
          <p:nvGrpSpPr>
            <p:cNvPr id="15" name="Group 1479"/>
            <p:cNvGrpSpPr/>
            <p:nvPr/>
          </p:nvGrpSpPr>
          <p:grpSpPr>
            <a:xfrm>
              <a:off x="4774690" y="2211790"/>
              <a:ext cx="173199" cy="186335"/>
              <a:chOff x="1486750" y="0"/>
              <a:chExt cx="346397" cy="372667"/>
            </a:xfrm>
          </p:grpSpPr>
          <p:sp>
            <p:nvSpPr>
              <p:cNvPr id="16" name="Shape 1477"/>
              <p:cNvSpPr/>
              <p:nvPr/>
            </p:nvSpPr>
            <p:spPr>
              <a:xfrm>
                <a:off x="1486750" y="0"/>
                <a:ext cx="346397" cy="241985"/>
              </a:xfrm>
              <a:custGeom>
                <a:avLst/>
                <a:gdLst/>
                <a:ahLst/>
                <a:cxnLst>
                  <a:cxn ang="0">
                    <a:pos x="wd2" y="hd2"/>
                  </a:cxn>
                  <a:cxn ang="5400000">
                    <a:pos x="wd2" y="hd2"/>
                  </a:cxn>
                  <a:cxn ang="10800000">
                    <a:pos x="wd2" y="hd2"/>
                  </a:cxn>
                  <a:cxn ang="16200000">
                    <a:pos x="wd2" y="hd2"/>
                  </a:cxn>
                </a:cxnLst>
                <a:rect l="0" t="0" r="r" b="b"/>
                <a:pathLst>
                  <a:path w="21474" h="21420" extrusionOk="0">
                    <a:moveTo>
                      <a:pt x="21474" y="11049"/>
                    </a:moveTo>
                    <a:lnTo>
                      <a:pt x="18909" y="958"/>
                    </a:lnTo>
                    <a:cubicBezTo>
                      <a:pt x="18720" y="217"/>
                      <a:pt x="18164" y="-180"/>
                      <a:pt x="17669" y="79"/>
                    </a:cubicBezTo>
                    <a:lnTo>
                      <a:pt x="618" y="8962"/>
                    </a:lnTo>
                    <a:cubicBezTo>
                      <a:pt x="123" y="9221"/>
                      <a:pt x="-126" y="10036"/>
                      <a:pt x="64" y="10782"/>
                    </a:cubicBezTo>
                    <a:lnTo>
                      <a:pt x="2769" y="21420"/>
                    </a:lnTo>
                    <a:lnTo>
                      <a:pt x="2769" y="15715"/>
                    </a:lnTo>
                    <a:cubicBezTo>
                      <a:pt x="2769" y="13145"/>
                      <a:pt x="4209" y="11049"/>
                      <a:pt x="5979" y="11049"/>
                    </a:cubicBezTo>
                    <a:lnTo>
                      <a:pt x="10484" y="11049"/>
                    </a:lnTo>
                    <a:lnTo>
                      <a:pt x="15858" y="5663"/>
                    </a:lnTo>
                    <a:lnTo>
                      <a:pt x="18967" y="11049"/>
                    </a:lnTo>
                    <a:cubicBezTo>
                      <a:pt x="18967" y="11049"/>
                      <a:pt x="21474" y="11049"/>
                      <a:pt x="21474" y="11049"/>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17" name="Shape 1478"/>
              <p:cNvSpPr/>
              <p:nvPr/>
            </p:nvSpPr>
            <p:spPr>
              <a:xfrm>
                <a:off x="1492857" y="149650"/>
                <a:ext cx="323517" cy="223017"/>
              </a:xfrm>
              <a:custGeom>
                <a:avLst/>
                <a:gdLst/>
                <a:ahLst/>
                <a:cxnLst>
                  <a:cxn ang="0">
                    <a:pos x="wd2" y="hd2"/>
                  </a:cxn>
                  <a:cxn ang="5400000">
                    <a:pos x="wd2" y="hd2"/>
                  </a:cxn>
                  <a:cxn ang="10800000">
                    <a:pos x="wd2" y="hd2"/>
                  </a:cxn>
                  <a:cxn ang="16200000">
                    <a:pos x="wd2" y="hd2"/>
                  </a:cxn>
                </a:cxnLst>
                <a:rect l="0" t="0" r="r" b="b"/>
                <a:pathLst>
                  <a:path w="21600" h="21600" extrusionOk="0">
                    <a:moveTo>
                      <a:pt x="20571" y="0"/>
                    </a:moveTo>
                    <a:lnTo>
                      <a:pt x="1028" y="0"/>
                    </a:lnTo>
                    <a:cubicBezTo>
                      <a:pt x="460" y="0"/>
                      <a:pt x="0" y="708"/>
                      <a:pt x="0" y="1571"/>
                    </a:cubicBezTo>
                    <a:lnTo>
                      <a:pt x="0" y="20029"/>
                    </a:lnTo>
                    <a:cubicBezTo>
                      <a:pt x="0" y="20897"/>
                      <a:pt x="460" y="21600"/>
                      <a:pt x="1028" y="21600"/>
                    </a:cubicBezTo>
                    <a:lnTo>
                      <a:pt x="20571" y="21600"/>
                    </a:lnTo>
                    <a:cubicBezTo>
                      <a:pt x="21140" y="21600"/>
                      <a:pt x="21600" y="20897"/>
                      <a:pt x="21600" y="20029"/>
                    </a:cubicBezTo>
                    <a:lnTo>
                      <a:pt x="21600" y="1571"/>
                    </a:lnTo>
                    <a:cubicBezTo>
                      <a:pt x="21600" y="708"/>
                      <a:pt x="21140" y="0"/>
                      <a:pt x="20571" y="0"/>
                    </a:cubicBezTo>
                    <a:close/>
                  </a:path>
                </a:pathLst>
              </a:custGeom>
              <a:solidFill>
                <a:schemeClr val="accent1"/>
              </a:solidFill>
              <a:ln w="12700" cap="flat">
                <a:noFill/>
                <a:miter lim="400000"/>
              </a:ln>
              <a:effectLst/>
            </p:spPr>
            <p:txBody>
              <a:bodyPr wrap="square" lIns="0" tIns="0" rIns="0" bIns="0" numCol="1" anchor="ctr">
                <a:noAutofit/>
              </a:bodyPr>
              <a:lstStyle/>
              <a:p>
                <a:pPr lvl="0"/>
                <a:endParaRPr sz="1300">
                  <a:latin typeface="Arial" panose="020B0604020202020204"/>
                  <a:ea typeface="方正兰亭超细黑简体" panose="02000000000000000000" charset="-122"/>
                  <a:cs typeface="+mn-ea"/>
                  <a:sym typeface="Arial" panose="020B0604020202020204"/>
                </a:endParaRPr>
              </a:p>
            </p:txBody>
          </p:sp>
        </p:grpSp>
      </p:grpSp>
      <p:sp>
        <p:nvSpPr>
          <p:cNvPr id="21" name="Text Placeholder 5"/>
          <p:cNvSpPr txBox="1"/>
          <p:nvPr/>
        </p:nvSpPr>
        <p:spPr>
          <a:xfrm>
            <a:off x="1812891" y="1540173"/>
            <a:ext cx="1274115" cy="43341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资助对象</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12" name="Text Placeholder 6"/>
          <p:cNvSpPr txBox="1"/>
          <p:nvPr/>
        </p:nvSpPr>
        <p:spPr>
          <a:xfrm>
            <a:off x="1614170" y="2396814"/>
            <a:ext cx="1861185" cy="1113155"/>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fontAlgn="auto">
              <a:spcBef>
                <a:spcPts val="0"/>
              </a:spcBef>
              <a:spcAft>
                <a:spcPts val="0"/>
              </a:spcAft>
              <a:buNone/>
              <a:defRPr/>
            </a:pPr>
            <a:r>
              <a:rPr lang="zh-CN" altLang="en-US" sz="1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在广东省少数民族</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聚居区，且小学和初中均在少数民族聚居区中小学就读。</a:t>
            </a:r>
          </a:p>
        </p:txBody>
      </p:sp>
      <p:sp>
        <p:nvSpPr>
          <p:cNvPr id="23" name="Text Placeholder 5"/>
          <p:cNvSpPr txBox="1"/>
          <p:nvPr/>
        </p:nvSpPr>
        <p:spPr>
          <a:xfrm>
            <a:off x="4274626" y="1540173"/>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资助标准</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25" name="Text Placeholder 6"/>
          <p:cNvSpPr txBox="1"/>
          <p:nvPr/>
        </p:nvSpPr>
        <p:spPr>
          <a:xfrm>
            <a:off x="4191000" y="2495550"/>
            <a:ext cx="1371600" cy="850900"/>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defRPr/>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每生每学年10000元</a:t>
            </a:r>
          </a:p>
        </p:txBody>
      </p:sp>
      <p:sp>
        <p:nvSpPr>
          <p:cNvPr id="26" name="Text Placeholder 6"/>
          <p:cNvSpPr txBox="1"/>
          <p:nvPr/>
        </p:nvSpPr>
        <p:spPr>
          <a:xfrm>
            <a:off x="6248400" y="2384749"/>
            <a:ext cx="1719580" cy="1250950"/>
          </a:xfrm>
          <a:prstGeom prst="rect">
            <a:avLst/>
          </a:prstGeom>
        </p:spPr>
        <p:txBody>
          <a:bodyPr vert="horz" lIns="0" tIns="0" rIns="0" bIns="0" rtlCol="0" anchor="ctr">
            <a:noAutofit/>
          </a:bodyPr>
          <a:lstStyle>
            <a:lvl1pPr marL="0" indent="0" algn="l" defTabSz="914400" rtl="0" eaLnBrk="1" latinLnBrk="0" hangingPunct="1">
              <a:lnSpc>
                <a:spcPts val="1400"/>
              </a:lnSpc>
              <a:spcBef>
                <a:spcPts val="1000"/>
              </a:spcBef>
              <a:buFont typeface="Arial" panose="020B0604020202020204" pitchFamily="34" charset="0"/>
              <a:buNone/>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defRPr/>
            </a:pP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符合条件的少数民族大学生向入学前户籍所在地的县（市、区）民族工作部门提出申请</a:t>
            </a:r>
            <a:r>
              <a:rPr lang="zh-CN" altLang="en-US" sz="12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Text Placeholder 5"/>
          <p:cNvSpPr txBox="1"/>
          <p:nvPr/>
        </p:nvSpPr>
        <p:spPr>
          <a:xfrm>
            <a:off x="6541379" y="1540173"/>
            <a:ext cx="1184986" cy="433415"/>
          </a:xfrm>
          <a:prstGeom prst="rect">
            <a:avLst/>
          </a:prstGeom>
        </p:spPr>
        <p:txBody>
          <a:bodyPr vert="horz" lIns="0" tIns="0" rIns="0" bIns="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20000"/>
              </a:spcBef>
            </a:pPr>
            <a:r>
              <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申请办法</a:t>
            </a:r>
            <a:endParaRPr lang="zh-CN" altLang="en-US"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a:endParaRPr>
          </a:p>
        </p:txBody>
      </p:sp>
      <p:sp>
        <p:nvSpPr>
          <p:cNvPr id="19" name="Shape 1475"/>
          <p:cNvSpPr/>
          <p:nvPr/>
        </p:nvSpPr>
        <p:spPr>
          <a:xfrm>
            <a:off x="6477000" y="1200150"/>
            <a:ext cx="355513" cy="3555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4288" tIns="14288" rIns="14288" bIns="14288" anchor="ctr"/>
          <a:lstStyle/>
          <a:p>
            <a:pPr lvl="0"/>
            <a:endParaRPr sz="1300">
              <a:latin typeface="Arial" panose="020B0604020202020204"/>
              <a:ea typeface="方正兰亭超细黑简体" panose="02000000000000000000" charset="-122"/>
              <a:cs typeface="+mn-ea"/>
              <a:sym typeface="Arial" panose="020B0604020202020204"/>
            </a:endParaRPr>
          </a:p>
        </p:txBody>
      </p:sp>
      <p:sp>
        <p:nvSpPr>
          <p:cNvPr id="20" name="Shape 1480"/>
          <p:cNvSpPr/>
          <p:nvPr/>
        </p:nvSpPr>
        <p:spPr>
          <a:xfrm>
            <a:off x="6593821" y="1322377"/>
            <a:ext cx="139760" cy="139751"/>
          </a:xfrm>
          <a:custGeom>
            <a:avLst/>
            <a:gdLst/>
            <a:ahLst/>
            <a:cxnLst>
              <a:cxn ang="0">
                <a:pos x="wd2" y="hd2"/>
              </a:cxn>
              <a:cxn ang="5400000">
                <a:pos x="wd2" y="hd2"/>
              </a:cxn>
              <a:cxn ang="10800000">
                <a:pos x="wd2" y="hd2"/>
              </a:cxn>
              <a:cxn ang="16200000">
                <a:pos x="wd2" y="hd2"/>
              </a:cxn>
            </a:cxnLst>
            <a:rect l="0" t="0" r="r" b="b"/>
            <a:pathLst>
              <a:path w="21600" h="21600" extrusionOk="0">
                <a:moveTo>
                  <a:pt x="18843" y="20435"/>
                </a:moveTo>
                <a:cubicBezTo>
                  <a:pt x="17964" y="20435"/>
                  <a:pt x="17252" y="19721"/>
                  <a:pt x="17252" y="18844"/>
                </a:cubicBezTo>
                <a:cubicBezTo>
                  <a:pt x="17252" y="17964"/>
                  <a:pt x="17964" y="17253"/>
                  <a:pt x="18843" y="17253"/>
                </a:cubicBezTo>
                <a:cubicBezTo>
                  <a:pt x="19721" y="17253"/>
                  <a:pt x="20434" y="17964"/>
                  <a:pt x="20434" y="18844"/>
                </a:cubicBezTo>
                <a:cubicBezTo>
                  <a:pt x="20434" y="19721"/>
                  <a:pt x="19721" y="20435"/>
                  <a:pt x="18843" y="20435"/>
                </a:cubicBezTo>
                <a:close/>
                <a:moveTo>
                  <a:pt x="12390" y="18844"/>
                </a:moveTo>
                <a:cubicBezTo>
                  <a:pt x="12390" y="19721"/>
                  <a:pt x="11679" y="20435"/>
                  <a:pt x="10801" y="20435"/>
                </a:cubicBezTo>
                <a:cubicBezTo>
                  <a:pt x="9922" y="20435"/>
                  <a:pt x="9210" y="19721"/>
                  <a:pt x="9210" y="18844"/>
                </a:cubicBezTo>
                <a:cubicBezTo>
                  <a:pt x="9210" y="17964"/>
                  <a:pt x="9922" y="17253"/>
                  <a:pt x="10801" y="17253"/>
                </a:cubicBezTo>
                <a:cubicBezTo>
                  <a:pt x="11679" y="17253"/>
                  <a:pt x="12390" y="17964"/>
                  <a:pt x="12390" y="18844"/>
                </a:cubicBezTo>
                <a:close/>
                <a:moveTo>
                  <a:pt x="9210" y="2756"/>
                </a:moveTo>
                <a:cubicBezTo>
                  <a:pt x="9210" y="1879"/>
                  <a:pt x="9922" y="1165"/>
                  <a:pt x="10801" y="1165"/>
                </a:cubicBezTo>
                <a:cubicBezTo>
                  <a:pt x="11679" y="1165"/>
                  <a:pt x="12390" y="1879"/>
                  <a:pt x="12390" y="2756"/>
                </a:cubicBezTo>
                <a:cubicBezTo>
                  <a:pt x="12390" y="3636"/>
                  <a:pt x="11679" y="4347"/>
                  <a:pt x="10801" y="4347"/>
                </a:cubicBezTo>
                <a:cubicBezTo>
                  <a:pt x="9922" y="4347"/>
                  <a:pt x="9210" y="3636"/>
                  <a:pt x="9210" y="2756"/>
                </a:cubicBezTo>
                <a:close/>
                <a:moveTo>
                  <a:pt x="4348" y="18844"/>
                </a:moveTo>
                <a:cubicBezTo>
                  <a:pt x="4348" y="19721"/>
                  <a:pt x="3636" y="20435"/>
                  <a:pt x="2757" y="20435"/>
                </a:cubicBezTo>
                <a:cubicBezTo>
                  <a:pt x="1879" y="20435"/>
                  <a:pt x="1168" y="19721"/>
                  <a:pt x="1168" y="18844"/>
                </a:cubicBezTo>
                <a:cubicBezTo>
                  <a:pt x="1168" y="17964"/>
                  <a:pt x="1879" y="17253"/>
                  <a:pt x="2757" y="17253"/>
                </a:cubicBezTo>
                <a:cubicBezTo>
                  <a:pt x="3636" y="17253"/>
                  <a:pt x="4348" y="17964"/>
                  <a:pt x="4348" y="18844"/>
                </a:cubicBezTo>
                <a:close/>
                <a:moveTo>
                  <a:pt x="19934" y="16312"/>
                </a:moveTo>
                <a:lnTo>
                  <a:pt x="19934" y="13672"/>
                </a:lnTo>
                <a:cubicBezTo>
                  <a:pt x="19934" y="12078"/>
                  <a:pt x="18879" y="9707"/>
                  <a:pt x="15971" y="9707"/>
                </a:cubicBezTo>
                <a:lnTo>
                  <a:pt x="13673" y="9707"/>
                </a:lnTo>
                <a:cubicBezTo>
                  <a:pt x="12050" y="9707"/>
                  <a:pt x="11899" y="8913"/>
                  <a:pt x="11892" y="8503"/>
                </a:cubicBezTo>
                <a:lnTo>
                  <a:pt x="11892" y="5288"/>
                </a:lnTo>
                <a:cubicBezTo>
                  <a:pt x="12872" y="4867"/>
                  <a:pt x="13558" y="3893"/>
                  <a:pt x="13558" y="2756"/>
                </a:cubicBezTo>
                <a:cubicBezTo>
                  <a:pt x="13558" y="1234"/>
                  <a:pt x="12323" y="0"/>
                  <a:pt x="10801" y="0"/>
                </a:cubicBezTo>
                <a:cubicBezTo>
                  <a:pt x="9277" y="0"/>
                  <a:pt x="8043" y="1234"/>
                  <a:pt x="8043" y="2756"/>
                </a:cubicBezTo>
                <a:cubicBezTo>
                  <a:pt x="8043" y="3893"/>
                  <a:pt x="8730" y="4867"/>
                  <a:pt x="9709" y="5288"/>
                </a:cubicBezTo>
                <a:lnTo>
                  <a:pt x="9709" y="8503"/>
                </a:lnTo>
                <a:cubicBezTo>
                  <a:pt x="9709" y="8799"/>
                  <a:pt x="9623" y="9707"/>
                  <a:pt x="7927" y="9707"/>
                </a:cubicBezTo>
                <a:lnTo>
                  <a:pt x="5631" y="9707"/>
                </a:lnTo>
                <a:cubicBezTo>
                  <a:pt x="2723" y="9707"/>
                  <a:pt x="1666" y="12078"/>
                  <a:pt x="1666" y="13672"/>
                </a:cubicBezTo>
                <a:lnTo>
                  <a:pt x="1666" y="16312"/>
                </a:lnTo>
                <a:cubicBezTo>
                  <a:pt x="686" y="16733"/>
                  <a:pt x="0" y="17707"/>
                  <a:pt x="0" y="18844"/>
                </a:cubicBezTo>
                <a:cubicBezTo>
                  <a:pt x="0" y="20366"/>
                  <a:pt x="1235" y="21600"/>
                  <a:pt x="2757" y="21600"/>
                </a:cubicBezTo>
                <a:cubicBezTo>
                  <a:pt x="4280" y="21600"/>
                  <a:pt x="5516" y="20366"/>
                  <a:pt x="5516" y="18844"/>
                </a:cubicBezTo>
                <a:cubicBezTo>
                  <a:pt x="5516" y="17707"/>
                  <a:pt x="4828" y="16733"/>
                  <a:pt x="3849" y="16312"/>
                </a:cubicBezTo>
                <a:lnTo>
                  <a:pt x="3849" y="13672"/>
                </a:lnTo>
                <a:cubicBezTo>
                  <a:pt x="3849" y="13376"/>
                  <a:pt x="3935" y="11890"/>
                  <a:pt x="5631" y="11890"/>
                </a:cubicBezTo>
                <a:lnTo>
                  <a:pt x="7927" y="11890"/>
                </a:lnTo>
                <a:cubicBezTo>
                  <a:pt x="8626" y="11890"/>
                  <a:pt x="9214" y="11785"/>
                  <a:pt x="9709" y="11608"/>
                </a:cubicBezTo>
                <a:lnTo>
                  <a:pt x="9709" y="16312"/>
                </a:lnTo>
                <a:cubicBezTo>
                  <a:pt x="8730" y="16733"/>
                  <a:pt x="8043" y="17707"/>
                  <a:pt x="8043" y="18844"/>
                </a:cubicBezTo>
                <a:cubicBezTo>
                  <a:pt x="8043" y="20366"/>
                  <a:pt x="9277" y="21600"/>
                  <a:pt x="10801" y="21600"/>
                </a:cubicBezTo>
                <a:cubicBezTo>
                  <a:pt x="12323" y="21600"/>
                  <a:pt x="13558" y="20366"/>
                  <a:pt x="13558" y="18844"/>
                </a:cubicBezTo>
                <a:cubicBezTo>
                  <a:pt x="13558" y="17707"/>
                  <a:pt x="12872" y="16733"/>
                  <a:pt x="11892" y="16312"/>
                </a:cubicBezTo>
                <a:lnTo>
                  <a:pt x="11892" y="11608"/>
                </a:lnTo>
                <a:cubicBezTo>
                  <a:pt x="12388" y="11785"/>
                  <a:pt x="12975" y="11890"/>
                  <a:pt x="13673" y="11890"/>
                </a:cubicBezTo>
                <a:lnTo>
                  <a:pt x="15971" y="11890"/>
                </a:lnTo>
                <a:cubicBezTo>
                  <a:pt x="17592" y="11890"/>
                  <a:pt x="17743" y="13263"/>
                  <a:pt x="17751" y="13672"/>
                </a:cubicBezTo>
                <a:lnTo>
                  <a:pt x="17751" y="16312"/>
                </a:lnTo>
                <a:cubicBezTo>
                  <a:pt x="16772" y="16733"/>
                  <a:pt x="16086" y="17707"/>
                  <a:pt x="16086" y="18844"/>
                </a:cubicBezTo>
                <a:cubicBezTo>
                  <a:pt x="16086" y="20366"/>
                  <a:pt x="17320" y="21600"/>
                  <a:pt x="18843" y="21600"/>
                </a:cubicBezTo>
                <a:cubicBezTo>
                  <a:pt x="20366" y="21600"/>
                  <a:pt x="21600" y="20366"/>
                  <a:pt x="21600" y="18844"/>
                </a:cubicBezTo>
                <a:cubicBezTo>
                  <a:pt x="21600" y="17707"/>
                  <a:pt x="20914" y="16733"/>
                  <a:pt x="19934" y="16312"/>
                </a:cubicBezTo>
                <a:close/>
              </a:path>
            </a:pathLst>
          </a:custGeom>
          <a:solidFill>
            <a:schemeClr val="accent1"/>
          </a:solidFill>
          <a:ln w="12700">
            <a:miter lim="400000"/>
          </a:ln>
        </p:spPr>
        <p:txBody>
          <a:bodyPr lIns="0" tIns="0" rIns="0" bIns="0" anchor="ctr"/>
          <a:lstStyle/>
          <a:p>
            <a:pPr lvl="0"/>
            <a:endParaRPr sz="1300">
              <a:latin typeface="Arial" panose="020B0604020202020204"/>
              <a:ea typeface="方正兰亭超细黑简体" panose="02000000000000000000" charset="-122"/>
              <a:cs typeface="+mn-ea"/>
              <a:sym typeface="Arial" panose="020B0604020202020204"/>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fade">
                                      <p:cBhvr>
                                        <p:cTn id="11" dur="500"/>
                                        <p:tgtEl>
                                          <p:spTgt spid="21">
                                            <p:txEl>
                                              <p:pRg st="0" end="0"/>
                                            </p:txEl>
                                          </p:spTgt>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par>
                          <p:cTn id="22" fill="hold">
                            <p:stCondLst>
                              <p:cond delay="2000"/>
                            </p:stCondLst>
                            <p:childTnLst>
                              <p:par>
                                <p:cTn id="23" presetID="18" presetClass="entr" presetSubtype="6"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strips(downRight)">
                                      <p:cBhvr>
                                        <p:cTn id="25" dur="500"/>
                                        <p:tgtEl>
                                          <p:spTgt spid="12">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par>
                          <p:cTn id="34" fill="hold">
                            <p:stCondLst>
                              <p:cond delay="3500"/>
                            </p:stCondLst>
                            <p:childTnLst>
                              <p:par>
                                <p:cTn id="35" presetID="53" presetClass="entr" presetSubtype="16"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childTnLst>
                          </p:cTn>
                        </p:par>
                        <p:par>
                          <p:cTn id="40" fill="hold">
                            <p:stCondLst>
                              <p:cond delay="4000"/>
                            </p:stCondLst>
                            <p:childTnLst>
                              <p:par>
                                <p:cTn id="41" presetID="22" presetClass="entr" presetSubtype="1"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up)">
                                      <p:cBhvr>
                                        <p:cTn id="43" dur="500"/>
                                        <p:tgtEl>
                                          <p:spTgt spid="4"/>
                                        </p:tgtEl>
                                      </p:cBhvr>
                                    </p:animEffect>
                                  </p:childTnLst>
                                </p:cTn>
                              </p:par>
                            </p:childTnLst>
                          </p:cTn>
                        </p:par>
                        <p:par>
                          <p:cTn id="44" fill="hold">
                            <p:stCondLst>
                              <p:cond delay="4500"/>
                            </p:stCondLst>
                            <p:childTnLst>
                              <p:par>
                                <p:cTn id="45" presetID="18" presetClass="entr" presetSubtype="6"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strips(downRight)">
                                      <p:cBhvr>
                                        <p:cTn id="47" dur="500"/>
                                        <p:tgtEl>
                                          <p:spTgt spid="25"/>
                                        </p:tgtEl>
                                      </p:cBhvr>
                                    </p:animEffect>
                                  </p:childTnLst>
                                </p:cTn>
                              </p:par>
                            </p:childTnLst>
                          </p:cTn>
                        </p:par>
                        <p:par>
                          <p:cTn id="48" fill="hold">
                            <p:stCondLst>
                              <p:cond delay="50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childTnLst>
                          </p:cTn>
                        </p:par>
                        <p:par>
                          <p:cTn id="52" fill="hold">
                            <p:stCondLst>
                              <p:cond delay="5500"/>
                            </p:stCondLst>
                            <p:childTnLst>
                              <p:par>
                                <p:cTn id="53" presetID="10" presetClass="entr" presetSubtype="0"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par>
                          <p:cTn id="56" fill="hold">
                            <p:stCondLst>
                              <p:cond delay="6000"/>
                            </p:stCondLst>
                            <p:childTnLst>
                              <p:par>
                                <p:cTn id="57" presetID="10"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par>
                          <p:cTn id="63" fill="hold">
                            <p:stCondLst>
                              <p:cond delay="6500"/>
                            </p:stCondLst>
                            <p:childTnLst>
                              <p:par>
                                <p:cTn id="64" presetID="22" presetClass="entr" presetSubtype="1" fill="hold" grpId="0" nodeType="after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wipe(up)">
                                      <p:cBhvr>
                                        <p:cTn id="66" dur="500"/>
                                        <p:tgtEl>
                                          <p:spTgt spid="5"/>
                                        </p:tgtEl>
                                      </p:cBhvr>
                                    </p:animEffect>
                                  </p:childTnLst>
                                </p:cTn>
                              </p:par>
                            </p:childTnLst>
                          </p:cTn>
                        </p:par>
                        <p:par>
                          <p:cTn id="67" fill="hold">
                            <p:stCondLst>
                              <p:cond delay="7000"/>
                            </p:stCondLst>
                            <p:childTnLst>
                              <p:par>
                                <p:cTn id="68" presetID="18" presetClass="entr" presetSubtype="6"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strips(downRight)">
                                      <p:cBhvr>
                                        <p:cTn id="7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10" grpId="0" bldLvl="0" animBg="1"/>
      <p:bldP spid="11" grpId="0" bldLvl="0" animBg="1"/>
      <p:bldP spid="21" grpId="0" build="p"/>
      <p:bldP spid="12" grpId="0" build="p"/>
      <p:bldP spid="23" grpId="0"/>
      <p:bldP spid="25" grpId="0"/>
      <p:bldP spid="26" grpId="0"/>
      <p:bldP spid="18" grpId="0"/>
      <p:bldP spid="19" grpId="0" bldLvl="0" animBg="1"/>
      <p:bldP spid="20"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00735" y="130175"/>
            <a:ext cx="8186857" cy="461665"/>
          </a:xfrm>
          <a:prstGeom prst="rect">
            <a:avLst/>
          </a:prstGeom>
          <a:noFill/>
        </p:spPr>
        <p:txBody>
          <a:bodyPr wrap="none" rtlCol="0" anchor="t">
            <a:spAutoFit/>
          </a:bodyPr>
          <a:lstStyle/>
          <a:p>
            <a:r>
              <a:rPr lang="zh-CN" altLang="en-US" sz="2400" b="1" dirty="0" smtClean="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十、大学生应征入伍、退役复学、直招士官服兵役学费资助</a:t>
            </a:r>
            <a:endPar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endParaRPr>
          </a:p>
        </p:txBody>
      </p:sp>
      <p:sp>
        <p:nvSpPr>
          <p:cNvPr id="27" name="文本框 10"/>
          <p:cNvSpPr txBox="1"/>
          <p:nvPr/>
        </p:nvSpPr>
        <p:spPr>
          <a:xfrm>
            <a:off x="560705" y="591840"/>
            <a:ext cx="8143875" cy="4113947"/>
          </a:xfrm>
          <a:prstGeom prst="rect">
            <a:avLst/>
          </a:prstGeom>
          <a:noFill/>
        </p:spPr>
        <p:txBody>
          <a:bodyPr wrap="square" rtlCol="0">
            <a:spAutoFit/>
          </a:bodyPr>
          <a:lstStyle/>
          <a:p>
            <a:pPr marL="285750" indent="-285750" algn="l" fontAlgn="auto">
              <a:lnSpc>
                <a:spcPct val="150000"/>
              </a:lnSpc>
              <a:buFont typeface="Wingdings" panose="05000000000000000000" charset="0"/>
              <a:buChar char="u"/>
            </a:pPr>
            <a:r>
              <a:rPr lang="zh-CN" altLang="en-US" sz="1600" b="1" dirty="0" smtClean="0">
                <a:latin typeface="仿宋" panose="02010609060101010101" pitchFamily="49" charset="-122"/>
                <a:ea typeface="仿宋" panose="02010609060101010101" pitchFamily="49" charset="-122"/>
                <a:cs typeface="微软雅黑" panose="020B0503020204020204" pitchFamily="34" charset="-122"/>
                <a:sym typeface="+mn-ea"/>
              </a:rPr>
              <a:t>资助对象</a:t>
            </a:r>
            <a:r>
              <a:rPr lang="en-US" altLang="zh-CN" sz="1600" b="1" dirty="0">
                <a:latin typeface="仿宋" panose="02010609060101010101" pitchFamily="49" charset="-122"/>
                <a:ea typeface="仿宋" panose="02010609060101010101" pitchFamily="49" charset="-122"/>
                <a:cs typeface="微软雅黑" panose="020B0503020204020204" pitchFamily="34" charset="-122"/>
                <a:sym typeface="+mn-ea"/>
              </a:rPr>
              <a:t>:</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应征入伍服兵役的高校在校生、毕业生及退役后复学的原高校在校生。</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gn="l" fontAlgn="auto">
              <a:lnSpc>
                <a:spcPct val="150000"/>
              </a:lnSpc>
              <a:buFont typeface="Wingdings" panose="05000000000000000000" charset="0"/>
              <a:buChar char="u"/>
            </a:pP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国家对应征入伍服兵役的高校学生在校期间缴纳的学费实行补偿、对在校期间获得国家助学贷款（含校园地助学贷款和生源地信用助学贷款）实行代偿，退役后复学的原高校在校生实行学费减免。</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gn="l" fontAlgn="auto">
              <a:lnSpc>
                <a:spcPct val="150000"/>
              </a:lnSpc>
              <a:buFont typeface="Wingdings" panose="05000000000000000000" charset="0"/>
              <a:buChar char="u"/>
            </a:pP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补助标准为本专科生每人每学年</a:t>
            </a:r>
            <a:r>
              <a:rPr lang="zh-CN" altLang="en-US" sz="1600" b="1" dirty="0">
                <a:solidFill>
                  <a:srgbClr val="FF0000"/>
                </a:solidFill>
                <a:latin typeface="仿宋" panose="02010609060101010101" pitchFamily="49" charset="-122"/>
                <a:ea typeface="仿宋" panose="02010609060101010101" pitchFamily="49" charset="-122"/>
                <a:cs typeface="微软雅黑" panose="020B0503020204020204" pitchFamily="34" charset="-122"/>
                <a:sym typeface="+mn-ea"/>
              </a:rPr>
              <a:t>不超过8000元</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，每学年实际缴纳的学费或获得的国家助学贷款</a:t>
            </a:r>
            <a:r>
              <a:rPr lang="zh-CN" altLang="en-US" sz="1600" b="1" dirty="0">
                <a:solidFill>
                  <a:srgbClr val="FF0000"/>
                </a:solidFill>
                <a:latin typeface="仿宋" panose="02010609060101010101" pitchFamily="49" charset="-122"/>
                <a:ea typeface="仿宋" panose="02010609060101010101" pitchFamily="49" charset="-122"/>
                <a:cs typeface="微软雅黑" panose="020B0503020204020204" pitchFamily="34" charset="-122"/>
                <a:sym typeface="+mn-ea"/>
              </a:rPr>
              <a:t>低于8000元</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的，按照学费和国家助学贷款两者就高的原则，</a:t>
            </a:r>
            <a:r>
              <a:rPr lang="zh-CN" altLang="en-US" sz="1600" b="1" dirty="0">
                <a:solidFill>
                  <a:srgbClr val="FF0000"/>
                </a:solidFill>
                <a:latin typeface="仿宋" panose="02010609060101010101" pitchFamily="49" charset="-122"/>
                <a:ea typeface="仿宋" panose="02010609060101010101" pitchFamily="49" charset="-122"/>
                <a:cs typeface="微软雅黑" panose="020B0503020204020204" pitchFamily="34" charset="-122"/>
                <a:sym typeface="+mn-ea"/>
              </a:rPr>
              <a:t>实行补偿或代偿</a:t>
            </a: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285750" indent="-285750" algn="l" fontAlgn="auto">
              <a:lnSpc>
                <a:spcPct val="150000"/>
              </a:lnSpc>
              <a:buFont typeface="Wingdings" panose="05000000000000000000" charset="0"/>
              <a:buChar char="u"/>
            </a:pPr>
            <a:r>
              <a:rPr lang="zh-CN" altLang="en-US" sz="1600" b="1" dirty="0">
                <a:latin typeface="仿宋" panose="02010609060101010101" pitchFamily="49" charset="-122"/>
                <a:ea typeface="仿宋" panose="02010609060101010101" pitchFamily="49" charset="-122"/>
                <a:cs typeface="微软雅黑" panose="020B0503020204020204" pitchFamily="34" charset="-122"/>
                <a:sym typeface="+mn-ea"/>
              </a:rPr>
              <a:t>需准备的资料：按具体的文件要求。</a:t>
            </a:r>
            <a:endParaRPr lang="zh-CN" altLang="en-US" sz="1600" b="1" dirty="0">
              <a:latin typeface="仿宋" panose="02010609060101010101" pitchFamily="49" charset="-122"/>
              <a:ea typeface="仿宋" panose="02010609060101010101" pitchFamily="49" charset="-122"/>
              <a:cs typeface="微软雅黑" panose="020B0503020204020204" pitchFamily="34" charset="-122"/>
            </a:endParaRPr>
          </a:p>
          <a:p>
            <a:pPr marL="171450" indent="-171450" algn="l" fontAlgn="auto">
              <a:lnSpc>
                <a:spcPts val="2800"/>
              </a:lnSpc>
            </a:pPr>
            <a:r>
              <a:rPr lang="en-US"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  </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注意：</a:t>
            </a:r>
            <a:endParaRPr lang="en-US"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endParaRPr>
          </a:p>
          <a:p>
            <a:pPr marL="171450" indent="-171450" algn="l" fontAlgn="auto">
              <a:lnSpc>
                <a:spcPts val="2800"/>
              </a:lnSpc>
            </a:pPr>
            <a:r>
              <a:rPr lang="en-US"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   </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一</a:t>
            </a: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、学生入伍后被部队退回的，学校将追回学费补偿此费用并上缴回省资助中心。</a:t>
            </a:r>
            <a:endPar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endParaRPr>
          </a:p>
          <a:p>
            <a:pPr algn="l" fontAlgn="auto">
              <a:lnSpc>
                <a:spcPts val="2800"/>
              </a:lnSpc>
            </a:pP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   </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二</a:t>
            </a: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、根据《兵役法》第十一章第六十六条规定：有拒绝、逃避兵役登记和体格</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检查的</a:t>
            </a:r>
            <a:r>
              <a:rPr lang="zh-CN" altLang="zh-CN" sz="1600" b="1" dirty="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公民，将受负相应法律责任</a:t>
            </a:r>
            <a:r>
              <a:rPr lang="zh-CN" altLang="zh-CN" sz="1600" b="1" dirty="0" smtClean="0">
                <a:solidFill>
                  <a:srgbClr val="0070C0"/>
                </a:solidFill>
                <a:latin typeface="仿宋" panose="02010609060101010101" pitchFamily="49" charset="-122"/>
                <a:ea typeface="仿宋" panose="02010609060101010101" pitchFamily="49" charset="-122"/>
                <a:cs typeface="微软雅黑" panose="020B0503020204020204" pitchFamily="34" charset="-122"/>
                <a:sym typeface="+mn-ea"/>
              </a:rPr>
              <a:t>。</a:t>
            </a: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 y="1665800"/>
            <a:ext cx="9144000" cy="1814777"/>
            <a:chOff x="1706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prstClr val="white"/>
                </a:solidFill>
                <a:cs typeface="+mn-ea"/>
                <a:sym typeface="Arial" panose="020B0604020202020204"/>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prstClr val="white"/>
                </a:solidFill>
                <a:cs typeface="+mn-ea"/>
                <a:sym typeface="Arial" panose="020B0604020202020204"/>
              </a:endParaRPr>
            </a:p>
          </p:txBody>
        </p:sp>
        <p:sp>
          <p:nvSpPr>
            <p:cNvPr id="46" name="矩形 45"/>
            <p:cNvSpPr/>
            <p:nvPr/>
          </p:nvSpPr>
          <p:spPr>
            <a:xfrm>
              <a:off x="170694" y="261769"/>
              <a:ext cx="3936003"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en-US" altLang="zh-CN" sz="4000" dirty="0" smtClean="0">
                  <a:solidFill>
                    <a:prstClr val="black"/>
                  </a:solidFill>
                  <a:latin typeface="微软雅黑" panose="020B0503020204020204" pitchFamily="34" charset="-122"/>
                  <a:ea typeface="微软雅黑" panose="020B0503020204020204" pitchFamily="34" charset="-122"/>
                  <a:sym typeface="+mn-ea"/>
                </a:rPr>
                <a:t>                      </a:t>
              </a:r>
              <a:r>
                <a:rPr lang="zh-CN" altLang="en-US" sz="4000" dirty="0" smtClean="0">
                  <a:solidFill>
                    <a:prstClr val="black"/>
                  </a:solidFill>
                  <a:latin typeface="微软雅黑" panose="020B0503020204020204" pitchFamily="34" charset="-122"/>
                  <a:ea typeface="微软雅黑" panose="020B0503020204020204" pitchFamily="34" charset="-122"/>
                  <a:sym typeface="+mn-ea"/>
                </a:rPr>
                <a:t>奖学金介绍</a:t>
              </a:r>
              <a:endParaRPr lang="zh-CN" altLang="zh-CN" b="1" dirty="0">
                <a:solidFill>
                  <a:prstClr val="black">
                    <a:lumMod val="75000"/>
                    <a:lumOff val="25000"/>
                  </a:prstClr>
                </a:solidFill>
                <a:sym typeface="+mn-ea"/>
              </a:endParaRPr>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solidFill>
                  <a:prstClr val="white"/>
                </a:solidFill>
                <a:cs typeface="+mn-ea"/>
                <a:sym typeface="Arial" panose="020B0604020202020204"/>
              </a:endParaRPr>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smtClean="0">
                  <a:solidFill>
                    <a:prstClr val="white">
                      <a:lumMod val="95000"/>
                    </a:prstClr>
                  </a:solidFill>
                  <a:cs typeface="+mn-ea"/>
                  <a:sym typeface="Arial" panose="020B0604020202020204"/>
                </a:rPr>
                <a:t>02</a:t>
              </a:r>
              <a:endParaRPr lang="zh-CN" altLang="en-US" sz="8000" dirty="0">
                <a:solidFill>
                  <a:prstClr val="white">
                    <a:lumMod val="95000"/>
                  </a:prstClr>
                </a:solidFill>
                <a:cs typeface="+mn-ea"/>
                <a:sym typeface="Arial" panose="020B0604020202020204"/>
              </a:endParaRPr>
            </a:p>
          </p:txBody>
        </p:sp>
      </p:grpSp>
    </p:spTree>
    <p:extLst>
      <p:ext uri="{BB962C8B-B14F-4D97-AF65-F5344CB8AC3E}">
        <p14:creationId xmlns:p14="http://schemas.microsoft.com/office/powerpoint/2010/main" val="722943130"/>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00734" y="130175"/>
            <a:ext cx="2475866" cy="461665"/>
          </a:xfrm>
          <a:prstGeom prst="rect">
            <a:avLst/>
          </a:prstGeom>
          <a:noFill/>
        </p:spPr>
        <p:txBody>
          <a:bodyPr wrap="square" rtlCol="0" anchor="t">
            <a:spAutoFit/>
          </a:bodyPr>
          <a:lstStyle/>
          <a:p>
            <a:r>
              <a:rPr lang="zh-CN" altLang="en-US" sz="2400" b="1" dirty="0" smtClean="0">
                <a:solidFill>
                  <a:srgbClr val="FF0000"/>
                </a:solidFill>
                <a:latin typeface="微软雅黑" pitchFamily="34" charset="-122"/>
                <a:ea typeface="微软雅黑" pitchFamily="34" charset="-122"/>
                <a:sym typeface="+mn-ea"/>
              </a:rPr>
              <a:t>一、国家奖学金</a:t>
            </a:r>
            <a:endParaRPr lang="zh-CN" altLang="en-US" sz="2400" dirty="0" smtClean="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10565" y="895350"/>
            <a:ext cx="3556636" cy="3831818"/>
          </a:xfrm>
          <a:prstGeom prst="rect">
            <a:avLst/>
          </a:prstGeom>
          <a:noFill/>
        </p:spPr>
        <p:txBody>
          <a:bodyPr wrap="square" rtlCol="0">
            <a:spAutoFit/>
          </a:bodyPr>
          <a:lstStyle/>
          <a:p>
            <a:pPr marL="285750" indent="-285750">
              <a:lnSpc>
                <a:spcPct val="150000"/>
              </a:lnSpc>
              <a:buFont typeface="Wingdings" pitchFamily="2" charset="2"/>
              <a:buChar char="n"/>
            </a:pP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    本</a:t>
            </a:r>
            <a:r>
              <a:rPr lang="zh-CN" altLang="en-US" dirty="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专科国家奖学金：奖励对象是特别优秀的二年级及以上的全日制普通高校本专科（含高职、第二学士学位）在校生</a:t>
            </a: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，全国奖励</a:t>
            </a:r>
            <a:r>
              <a:rPr lang="en-US" altLang="zh-CN"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5</a:t>
            </a: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万名，是大学生的最高荣誉，颁发国家统一印制的荣誉证书，并记入学生的学籍档案。奖励</a:t>
            </a:r>
            <a:r>
              <a:rPr lang="zh-CN" altLang="en-US" dirty="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标准为每生每年8000元</a:t>
            </a:r>
            <a:r>
              <a:rPr lang="zh-CN" altLang="en-US" dirty="0" smtClean="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rPr>
              <a:t>。</a:t>
            </a:r>
            <a:endParaRPr lang="zh-CN" altLang="en-US" dirty="0">
              <a:effectLst>
                <a:outerShdw blurRad="38100" dist="19050" dir="2700000" algn="tl" rotWithShape="0">
                  <a:schemeClr val="dk1">
                    <a:alpha val="40000"/>
                  </a:schemeClr>
                </a:outerShdw>
              </a:effectLst>
              <a:latin typeface="仿宋" panose="02010609060101010101" pitchFamily="49" charset="-122"/>
              <a:ea typeface="仿宋" panose="02010609060101010101" pitchFamily="49" charset="-122"/>
              <a:sym typeface="+mn-e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095375"/>
            <a:ext cx="4580635"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00734" y="130175"/>
            <a:ext cx="3695066" cy="461665"/>
          </a:xfrm>
          <a:prstGeom prst="rect">
            <a:avLst/>
          </a:prstGeom>
          <a:noFill/>
        </p:spPr>
        <p:txBody>
          <a:bodyPr wrap="square" rtlCol="0" anchor="t">
            <a:spAutoFit/>
          </a:bodyPr>
          <a:lstStyle/>
          <a:p>
            <a:r>
              <a:rPr lang="zh-CN" altLang="en-US" sz="2400" b="1" dirty="0">
                <a:solidFill>
                  <a:srgbClr val="FF0000"/>
                </a:solidFill>
                <a:latin typeface="微软雅黑" pitchFamily="34" charset="-122"/>
                <a:ea typeface="微软雅黑" pitchFamily="34" charset="-122"/>
                <a:sym typeface="+mn-ea"/>
              </a:rPr>
              <a:t>二</a:t>
            </a:r>
            <a:r>
              <a:rPr lang="zh-CN" altLang="en-US" sz="2400" b="1" dirty="0" smtClean="0">
                <a:solidFill>
                  <a:srgbClr val="FF0000"/>
                </a:solidFill>
                <a:latin typeface="微软雅黑" pitchFamily="34" charset="-122"/>
                <a:ea typeface="微软雅黑" pitchFamily="34" charset="-122"/>
                <a:sym typeface="+mn-ea"/>
              </a:rPr>
              <a:t>、国家励志奖学金</a:t>
            </a:r>
            <a:endParaRPr lang="zh-CN" altLang="en-US" sz="2400" dirty="0" smtClean="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10565" y="895350"/>
            <a:ext cx="7823835" cy="2308324"/>
          </a:xfrm>
          <a:prstGeom prst="rect">
            <a:avLst/>
          </a:prstGeom>
          <a:noFill/>
        </p:spPr>
        <p:txBody>
          <a:bodyPr wrap="square" rtlCol="0">
            <a:spAutoFit/>
          </a:bodyPr>
          <a:lstStyle/>
          <a:p>
            <a:pPr marL="285750" indent="-285750">
              <a:lnSpc>
                <a:spcPct val="150000"/>
              </a:lnSpc>
              <a:buFont typeface="Wingdings" pitchFamily="2" charset="2"/>
              <a:buChar char="n"/>
            </a:pPr>
            <a:r>
              <a:rPr lang="zh-CN" altLang="en-US" sz="2000" dirty="0" smtClean="0">
                <a:effectLst>
                  <a:outerShdw blurRad="38100" dist="19050" dir="2700000" algn="tl" rotWithShape="0">
                    <a:prstClr val="black">
                      <a:alpha val="40000"/>
                    </a:prstClr>
                  </a:outerShdw>
                </a:effectLst>
                <a:latin typeface="仿宋" panose="02010609060101010101" pitchFamily="49" charset="-122"/>
                <a:ea typeface="仿宋" panose="02010609060101010101" pitchFamily="49" charset="-122"/>
                <a:sym typeface="+mn-ea"/>
              </a:rPr>
              <a:t>    本</a:t>
            </a:r>
            <a:r>
              <a:rPr lang="zh-CN" altLang="en-US" sz="2000" dirty="0">
                <a:effectLst>
                  <a:outerShdw blurRad="38100" dist="19050" dir="2700000" algn="tl" rotWithShape="0">
                    <a:prstClr val="black">
                      <a:alpha val="40000"/>
                    </a:prstClr>
                  </a:outerShdw>
                </a:effectLst>
                <a:latin typeface="仿宋" panose="02010609060101010101" pitchFamily="49" charset="-122"/>
                <a:ea typeface="仿宋" panose="02010609060101010101" pitchFamily="49" charset="-122"/>
                <a:sym typeface="+mn-ea"/>
              </a:rPr>
              <a:t>专科生国家励志奖学金：奖励对象是品学兼优、家庭经济困难的二年级及以上全日制普通高校本专科在校生，奖励标准为每生每年5000元</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a:t>
            </a:r>
            <a:endPar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endParaRPr>
          </a:p>
          <a:p>
            <a:pPr marL="285750" indent="-285750">
              <a:lnSpc>
                <a:spcPct val="150000"/>
              </a:lnSpc>
              <a:buFont typeface="Wingdings" pitchFamily="2" charset="2"/>
              <a:buChar char="n"/>
            </a:pPr>
            <a:r>
              <a:rPr lang="zh-CN" altLang="en-US" dirty="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国家励志</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奖学金申请条件：</a:t>
            </a:r>
            <a:r>
              <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1</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、在省教育厅困难认定系统进行过困难认定，且被认定为一般困难以上等级；</a:t>
            </a:r>
            <a:r>
              <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2</a:t>
            </a:r>
            <a:r>
              <a:rPr lang="zh-CN" altLang="en-US"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rPr>
              <a:t>、品学兼优，学习成绩在班级名列前茅。</a:t>
            </a:r>
            <a:endParaRPr lang="en-US" altLang="zh-CN" dirty="0" smtClean="0">
              <a:solidFill>
                <a:prstClr val="black"/>
              </a:solidFill>
              <a:effectLst>
                <a:outerShdw blurRad="38100" dist="19050" dir="2700000" algn="tl" rotWithShape="0">
                  <a:prstClr val="black">
                    <a:alpha val="40000"/>
                  </a:prstClr>
                </a:outerShdw>
              </a:effectLst>
              <a:latin typeface="微软雅黑" pitchFamily="34" charset="-122"/>
              <a:ea typeface="微软雅黑" pitchFamily="34" charset="-122"/>
              <a:sym typeface="+mn-ea"/>
            </a:endParaRPr>
          </a:p>
        </p:txBody>
      </p:sp>
    </p:spTree>
    <p:extLst>
      <p:ext uri="{BB962C8B-B14F-4D97-AF65-F5344CB8AC3E}">
        <p14:creationId xmlns:p14="http://schemas.microsoft.com/office/powerpoint/2010/main" val="1913714793"/>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950650" y="357079"/>
            <a:ext cx="2256285" cy="496784"/>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en-GB" sz="1800" b="1" dirty="0">
              <a:solidFill>
                <a:schemeClr val="accent1"/>
              </a:solidFill>
              <a:latin typeface="Arial" panose="020B0604020202020204"/>
              <a:ea typeface="方正兰亭超细黑简体" panose="02000000000000000000" charset="-122"/>
              <a:cs typeface="+mn-ea"/>
              <a:sym typeface="Arial" panose="020B0604020202020204"/>
            </a:endParaRPr>
          </a:p>
        </p:txBody>
      </p:sp>
      <p:cxnSp>
        <p:nvCxnSpPr>
          <p:cNvPr id="43" name="直接连接符 42"/>
          <p:cNvCxnSpPr/>
          <p:nvPr/>
        </p:nvCxnSpPr>
        <p:spPr>
          <a:xfrm>
            <a:off x="738572" y="1059582"/>
            <a:ext cx="7649852"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5" name="组合 44"/>
          <p:cNvGrpSpPr/>
          <p:nvPr/>
        </p:nvGrpSpPr>
        <p:grpSpPr>
          <a:xfrm>
            <a:off x="1428750" y="2078990"/>
            <a:ext cx="962660" cy="583565"/>
            <a:chOff x="2215144" y="927951"/>
            <a:chExt cx="1244730" cy="1069888"/>
          </a:xfrm>
        </p:grpSpPr>
        <p:sp>
          <p:nvSpPr>
            <p:cNvPr id="46" name="平行四边形 45"/>
            <p:cNvSpPr/>
            <p:nvPr/>
          </p:nvSpPr>
          <p:spPr>
            <a:xfrm>
              <a:off x="2215144" y="982844"/>
              <a:ext cx="1120898" cy="8427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a:ea typeface="方正兰亭超细黑简体" panose="02000000000000000000" charset="-122"/>
                <a:cs typeface="+mn-ea"/>
                <a:sym typeface="Arial" panose="020B0604020202020204"/>
              </a:endParaRPr>
            </a:p>
          </p:txBody>
        </p:sp>
        <p:sp>
          <p:nvSpPr>
            <p:cNvPr id="47" name="文本框 9"/>
            <p:cNvSpPr txBox="1"/>
            <p:nvPr/>
          </p:nvSpPr>
          <p:spPr>
            <a:xfrm>
              <a:off x="2393075" y="927951"/>
              <a:ext cx="1066799" cy="1069888"/>
            </a:xfrm>
            <a:prstGeom prst="rect">
              <a:avLst/>
            </a:prstGeom>
            <a:noFill/>
          </p:spPr>
          <p:txBody>
            <a:bodyPr wrap="square" rtlCol="0">
              <a:spAutoFit/>
            </a:bodyPr>
            <a:lstStyle/>
            <a:p>
              <a:r>
                <a:rPr lang="en-US" altLang="zh-CN" sz="3200" dirty="0" smtClean="0">
                  <a:solidFill>
                    <a:schemeClr val="bg1"/>
                  </a:solidFill>
                  <a:latin typeface="Arial" panose="020B0604020202020204"/>
                  <a:ea typeface="方正兰亭超细黑简体" panose="02000000000000000000" charset="-122"/>
                  <a:cs typeface="+mn-ea"/>
                  <a:sym typeface="Arial" panose="020B0604020202020204"/>
                </a:rPr>
                <a:t>01</a:t>
              </a:r>
            </a:p>
          </p:txBody>
        </p:sp>
      </p:grpSp>
      <p:grpSp>
        <p:nvGrpSpPr>
          <p:cNvPr id="48" name="组合 47"/>
          <p:cNvGrpSpPr/>
          <p:nvPr/>
        </p:nvGrpSpPr>
        <p:grpSpPr>
          <a:xfrm>
            <a:off x="1428750" y="3230880"/>
            <a:ext cx="962660" cy="583565"/>
            <a:chOff x="2215144" y="1952311"/>
            <a:chExt cx="1244730" cy="1069892"/>
          </a:xfrm>
        </p:grpSpPr>
        <p:sp>
          <p:nvSpPr>
            <p:cNvPr id="49" name="平行四边形 48"/>
            <p:cNvSpPr/>
            <p:nvPr/>
          </p:nvSpPr>
          <p:spPr>
            <a:xfrm>
              <a:off x="2215144" y="2033848"/>
              <a:ext cx="1120898" cy="8427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Arial" panose="020B0604020202020204"/>
                <a:ea typeface="方正兰亭超细黑简体" panose="02000000000000000000" charset="-122"/>
                <a:cs typeface="+mn-ea"/>
                <a:sym typeface="Arial" panose="020B0604020202020204"/>
              </a:endParaRPr>
            </a:p>
          </p:txBody>
        </p:sp>
        <p:sp>
          <p:nvSpPr>
            <p:cNvPr id="50" name="文本框 10"/>
            <p:cNvSpPr txBox="1"/>
            <p:nvPr/>
          </p:nvSpPr>
          <p:spPr>
            <a:xfrm>
              <a:off x="2393075" y="1952311"/>
              <a:ext cx="1066799" cy="1069892"/>
            </a:xfrm>
            <a:prstGeom prst="rect">
              <a:avLst/>
            </a:prstGeom>
            <a:noFill/>
          </p:spPr>
          <p:txBody>
            <a:bodyPr wrap="square" rtlCol="0">
              <a:spAutoFit/>
            </a:bodyPr>
            <a:lstStyle/>
            <a:p>
              <a:r>
                <a:rPr lang="en-US" altLang="zh-CN" sz="3200" dirty="0" smtClean="0">
                  <a:solidFill>
                    <a:schemeClr val="bg1"/>
                  </a:solidFill>
                  <a:latin typeface="Arial" panose="020B0604020202020204"/>
                  <a:ea typeface="方正兰亭超细黑简体" panose="02000000000000000000" charset="-122"/>
                  <a:cs typeface="+mn-ea"/>
                  <a:sym typeface="Arial" panose="020B0604020202020204"/>
                </a:rPr>
                <a:t>03</a:t>
              </a:r>
            </a:p>
          </p:txBody>
        </p:sp>
      </p:grpSp>
      <p:grpSp>
        <p:nvGrpSpPr>
          <p:cNvPr id="60" name="组合 59"/>
          <p:cNvGrpSpPr/>
          <p:nvPr/>
        </p:nvGrpSpPr>
        <p:grpSpPr>
          <a:xfrm>
            <a:off x="2540000" y="2038347"/>
            <a:ext cx="4154170" cy="533399"/>
            <a:chOff x="4315150" y="866902"/>
            <a:chExt cx="3857250" cy="626551"/>
          </a:xfrm>
        </p:grpSpPr>
        <p:sp>
          <p:nvSpPr>
            <p:cNvPr id="61" name="矩形 60"/>
            <p:cNvSpPr/>
            <p:nvPr/>
          </p:nvSpPr>
          <p:spPr>
            <a:xfrm>
              <a:off x="4433073" y="866906"/>
              <a:ext cx="3306025" cy="515175"/>
            </a:xfrm>
            <a:prstGeom prst="rect">
              <a:avLst/>
            </a:prstGeom>
            <a:ln w="15875">
              <a:noFill/>
            </a:ln>
          </p:spPr>
          <p:txBody>
            <a:bodyPr wrap="square" lIns="68580" tIns="34290" rIns="68580" bIns="34290">
              <a:spAutoFit/>
            </a:bodyPr>
            <a:lstStyle/>
            <a:p>
              <a:r>
                <a:rPr lang="zh-CN" altLang="zh-CN"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一</a:t>
              </a:r>
              <a:r>
                <a:rPr lang="zh-CN" altLang="en-US"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a:t>
              </a:r>
              <a:r>
                <a:rPr lang="zh-CN" altLang="zh-CN"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资助政策</a:t>
              </a:r>
              <a:r>
                <a:rPr lang="zh-CN" altLang="en-US"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介绍</a:t>
              </a:r>
              <a:endParaRPr lang="zh-CN" altLang="zh-CN" sz="2400" b="1" dirty="0">
                <a:solidFill>
                  <a:schemeClr val="tx1">
                    <a:lumMod val="75000"/>
                    <a:lumOff val="25000"/>
                  </a:schemeClr>
                </a:solidFill>
                <a:latin typeface="仿宋" panose="02010609060101010101" pitchFamily="49" charset="-122"/>
                <a:ea typeface="仿宋" panose="02010609060101010101" pitchFamily="49" charset="-122"/>
                <a:sym typeface="+mn-ea"/>
              </a:endParaRPr>
            </a:p>
          </p:txBody>
        </p:sp>
        <p:sp>
          <p:nvSpPr>
            <p:cNvPr id="62" name="平行四边形 61"/>
            <p:cNvSpPr/>
            <p:nvPr/>
          </p:nvSpPr>
          <p:spPr>
            <a:xfrm>
              <a:off x="4315150" y="866902"/>
              <a:ext cx="3857250" cy="626551"/>
            </a:xfrm>
            <a:prstGeom prst="rect">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latin typeface="Arial" panose="020B0604020202020204"/>
                <a:ea typeface="方正兰亭超细黑简体" panose="02000000000000000000" charset="-122"/>
                <a:cs typeface="+mn-ea"/>
                <a:sym typeface="Arial" panose="020B0604020202020204"/>
              </a:endParaRPr>
            </a:p>
          </p:txBody>
        </p:sp>
      </p:grpSp>
      <p:grpSp>
        <p:nvGrpSpPr>
          <p:cNvPr id="63" name="组合 62"/>
          <p:cNvGrpSpPr/>
          <p:nvPr/>
        </p:nvGrpSpPr>
        <p:grpSpPr>
          <a:xfrm>
            <a:off x="2540000" y="3181356"/>
            <a:ext cx="4535170" cy="572772"/>
            <a:chOff x="4315150" y="1647579"/>
            <a:chExt cx="4211018" cy="540057"/>
          </a:xfrm>
        </p:grpSpPr>
        <p:sp>
          <p:nvSpPr>
            <p:cNvPr id="64" name="矩形 63"/>
            <p:cNvSpPr/>
            <p:nvPr/>
          </p:nvSpPr>
          <p:spPr>
            <a:xfrm>
              <a:off x="4315150" y="1730241"/>
              <a:ext cx="4211018" cy="413532"/>
            </a:xfrm>
            <a:prstGeom prst="rect">
              <a:avLst/>
            </a:prstGeom>
            <a:ln w="15875">
              <a:noFill/>
            </a:ln>
          </p:spPr>
          <p:txBody>
            <a:bodyPr wrap="square" lIns="68580" tIns="34290" rIns="68580" bIns="34290">
              <a:spAutoFit/>
            </a:bodyPr>
            <a:lstStyle/>
            <a:p>
              <a:r>
                <a:rPr lang="zh-CN" altLang="en-US" sz="2400" b="1" dirty="0">
                  <a:solidFill>
                    <a:schemeClr val="tx1">
                      <a:lumMod val="75000"/>
                      <a:lumOff val="25000"/>
                    </a:schemeClr>
                  </a:solidFill>
                  <a:latin typeface="仿宋" panose="02010609060101010101" pitchFamily="49" charset="-122"/>
                  <a:ea typeface="仿宋" panose="02010609060101010101" pitchFamily="49" charset="-122"/>
                  <a:sym typeface="+mn-ea"/>
                </a:rPr>
                <a:t>三</a:t>
              </a:r>
              <a:r>
                <a:rPr lang="zh-CN" altLang="zh-CN"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a:t>
              </a:r>
              <a:r>
                <a:rPr lang="zh-CN" altLang="en-US" sz="2400" b="1" dirty="0" smtClean="0">
                  <a:solidFill>
                    <a:schemeClr val="tx1">
                      <a:lumMod val="75000"/>
                      <a:lumOff val="25000"/>
                    </a:schemeClr>
                  </a:solidFill>
                  <a:latin typeface="仿宋" panose="02010609060101010101" pitchFamily="49" charset="-122"/>
                  <a:ea typeface="仿宋" panose="02010609060101010101" pitchFamily="49" charset="-122"/>
                  <a:sym typeface="+mn-ea"/>
                </a:rPr>
                <a:t>互动环节：有关问题解答</a:t>
              </a:r>
              <a:endParaRPr lang="zh-CN" altLang="zh-CN" sz="2400" b="1" dirty="0">
                <a:solidFill>
                  <a:schemeClr val="tx1">
                    <a:lumMod val="75000"/>
                    <a:lumOff val="25000"/>
                  </a:schemeClr>
                </a:solidFill>
                <a:latin typeface="仿宋" panose="02010609060101010101" pitchFamily="49" charset="-122"/>
                <a:ea typeface="仿宋" panose="02010609060101010101" pitchFamily="49" charset="-122"/>
                <a:sym typeface="+mn-ea"/>
              </a:endParaRPr>
            </a:p>
          </p:txBody>
        </p:sp>
        <p:sp>
          <p:nvSpPr>
            <p:cNvPr id="65" name="平行四边形 64"/>
            <p:cNvSpPr/>
            <p:nvPr/>
          </p:nvSpPr>
          <p:spPr>
            <a:xfrm>
              <a:off x="4315150" y="1647579"/>
              <a:ext cx="3857250" cy="540057"/>
            </a:xfrm>
            <a:prstGeom prst="rect">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latin typeface="华文行楷" panose="02010800040101010101" pitchFamily="2" charset="-122"/>
                <a:ea typeface="华文行楷" panose="02010800040101010101" pitchFamily="2" charset="-122"/>
                <a:cs typeface="+mn-ea"/>
                <a:sym typeface="Arial" panose="020B0604020202020204"/>
              </a:endParaRPr>
            </a:p>
          </p:txBody>
        </p:sp>
      </p:grpSp>
      <p:grpSp>
        <p:nvGrpSpPr>
          <p:cNvPr id="4" name="组合 3"/>
          <p:cNvGrpSpPr/>
          <p:nvPr/>
        </p:nvGrpSpPr>
        <p:grpSpPr>
          <a:xfrm>
            <a:off x="-212091" y="70627"/>
            <a:ext cx="9112251" cy="1350735"/>
            <a:chOff x="153666" y="265316"/>
            <a:chExt cx="4101783" cy="740544"/>
          </a:xfrm>
        </p:grpSpPr>
        <p:sp>
          <p:nvSpPr>
            <p:cNvPr id="6" name="等腰三角形 5"/>
            <p:cNvSpPr/>
            <p:nvPr/>
          </p:nvSpPr>
          <p:spPr>
            <a:xfrm flipV="1">
              <a:off x="153666" y="534398"/>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7" name="矩形 6"/>
            <p:cNvSpPr/>
            <p:nvPr/>
          </p:nvSpPr>
          <p:spPr>
            <a:xfrm>
              <a:off x="319445" y="293448"/>
              <a:ext cx="3936004"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pPr algn="ctr"/>
              <a:r>
                <a:rPr lang="zh-CN" altLang="en-US" sz="4400" b="1" dirty="0">
                  <a:solidFill>
                    <a:schemeClr val="tx1">
                      <a:lumMod val="75000"/>
                      <a:lumOff val="25000"/>
                    </a:schemeClr>
                  </a:solidFill>
                  <a:sym typeface="+mn-ea"/>
                </a:rPr>
                <a:t>宣讲内容</a:t>
              </a:r>
            </a:p>
          </p:txBody>
        </p:sp>
        <p:sp>
          <p:nvSpPr>
            <p:cNvPr id="8" name="平行四边形 7"/>
            <p:cNvSpPr/>
            <p:nvPr/>
          </p:nvSpPr>
          <p:spPr>
            <a:xfrm>
              <a:off x="319423" y="265316"/>
              <a:ext cx="903188" cy="625597"/>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9" name="文本框 8"/>
            <p:cNvSpPr txBox="1"/>
            <p:nvPr/>
          </p:nvSpPr>
          <p:spPr>
            <a:xfrm>
              <a:off x="388054" y="293565"/>
              <a:ext cx="1063033" cy="712295"/>
            </a:xfrm>
            <a:prstGeom prst="rect">
              <a:avLst/>
            </a:prstGeom>
            <a:noFill/>
          </p:spPr>
          <p:txBody>
            <a:bodyPr wrap="square" lIns="68580" tIns="34290" rIns="68580" bIns="34290" rtlCol="0">
              <a:spAutoFit/>
            </a:bodyPr>
            <a:lstStyle/>
            <a:p>
              <a:endParaRPr lang="zh-CN" altLang="en-US" sz="8000" dirty="0">
                <a:solidFill>
                  <a:schemeClr val="bg1">
                    <a:lumMod val="95000"/>
                  </a:schemeClr>
                </a:solidFill>
                <a:latin typeface="Arial" panose="020B0604020202020204"/>
                <a:ea typeface="方正兰亭超细黑简体" panose="02000000000000000000" charset="-122"/>
                <a:cs typeface="+mn-ea"/>
                <a:sym typeface="Arial" panose="020B0604020202020204"/>
              </a:endParaRPr>
            </a:p>
          </p:txBody>
        </p:sp>
      </p:grpSp>
      <p:sp>
        <p:nvSpPr>
          <p:cNvPr id="3" name="矩形 2"/>
          <p:cNvSpPr/>
          <p:nvPr/>
        </p:nvSpPr>
        <p:spPr>
          <a:xfrm>
            <a:off x="1428750" y="2662555"/>
            <a:ext cx="866890" cy="442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t>02</a:t>
            </a:r>
            <a:endParaRPr lang="zh-CN" altLang="en-US" sz="3200" dirty="0"/>
          </a:p>
        </p:txBody>
      </p:sp>
      <p:sp>
        <p:nvSpPr>
          <p:cNvPr id="5" name="矩形 4"/>
          <p:cNvSpPr/>
          <p:nvPr/>
        </p:nvSpPr>
        <p:spPr>
          <a:xfrm>
            <a:off x="2551430" y="2662555"/>
            <a:ext cx="4154170" cy="4425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chemeClr val="tx1"/>
                </a:solidFill>
                <a:latin typeface="仿宋" panose="02010609060101010101" pitchFamily="49" charset="-122"/>
                <a:ea typeface="仿宋" panose="02010609060101010101" pitchFamily="49" charset="-122"/>
              </a:rPr>
              <a:t>二、奖学金介绍</a:t>
            </a:r>
            <a:endParaRPr lang="zh-CN" altLang="en-US" sz="2400" b="1" dirty="0">
              <a:solidFill>
                <a:schemeClr val="tx1"/>
              </a:solidFill>
              <a:latin typeface="仿宋" panose="02010609060101010101" pitchFamily="49" charset="-122"/>
              <a:ea typeface="仿宋" panose="02010609060101010101" pitchFamily="49" charset="-122"/>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800" fill="hold"/>
                                        <p:tgtEl>
                                          <p:spTgt spid="4"/>
                                        </p:tgtEl>
                                        <p:attrNameLst>
                                          <p:attrName>ppt_x</p:attrName>
                                        </p:attrNameLst>
                                      </p:cBhvr>
                                      <p:tavLst>
                                        <p:tav tm="0">
                                          <p:val>
                                            <p:strVal val="0-#ppt_w/2"/>
                                          </p:val>
                                        </p:tav>
                                        <p:tav tm="100000">
                                          <p:val>
                                            <p:strVal val="#ppt_x"/>
                                          </p:val>
                                        </p:tav>
                                      </p:tavLst>
                                    </p:anim>
                                    <p:anim calcmode="lin" valueType="num">
                                      <p:cBhvr additive="base">
                                        <p:cTn id="16" dur="800" fill="hold"/>
                                        <p:tgtEl>
                                          <p:spTgt spid="4"/>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ID="2" presetClass="entr" presetSubtype="8" fill="hold" nodeType="afterEffect">
                                  <p:stCondLst>
                                    <p:cond delay="0"/>
                                  </p:stCondLst>
                                  <p:childTnLst>
                                    <p:set>
                                      <p:cBhvr>
                                        <p:cTn id="19" dur="1" fill="hold">
                                          <p:stCondLst>
                                            <p:cond delay="0"/>
                                          </p:stCondLst>
                                        </p:cTn>
                                        <p:tgtEl>
                                          <p:spTgt spid="45"/>
                                        </p:tgtEl>
                                        <p:attrNameLst>
                                          <p:attrName>style.visibility</p:attrName>
                                        </p:attrNameLst>
                                      </p:cBhvr>
                                      <p:to>
                                        <p:strVal val="visible"/>
                                      </p:to>
                                    </p:set>
                                    <p:anim calcmode="lin" valueType="num">
                                      <p:cBhvr additive="base">
                                        <p:cTn id="20" dur="500" fill="hold"/>
                                        <p:tgtEl>
                                          <p:spTgt spid="45"/>
                                        </p:tgtEl>
                                        <p:attrNameLst>
                                          <p:attrName>ppt_x</p:attrName>
                                        </p:attrNameLst>
                                      </p:cBhvr>
                                      <p:tavLst>
                                        <p:tav tm="0">
                                          <p:val>
                                            <p:strVal val="0-#ppt_w/2"/>
                                          </p:val>
                                        </p:tav>
                                        <p:tav tm="100000">
                                          <p:val>
                                            <p:strVal val="#ppt_x"/>
                                          </p:val>
                                        </p:tav>
                                      </p:tavLst>
                                    </p:anim>
                                    <p:anim calcmode="lin" valueType="num">
                                      <p:cBhvr additive="base">
                                        <p:cTn id="21" dur="500" fill="hold"/>
                                        <p:tgtEl>
                                          <p:spTgt spid="45"/>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additive="base">
                                        <p:cTn id="24" dur="500" fill="hold"/>
                                        <p:tgtEl>
                                          <p:spTgt spid="60"/>
                                        </p:tgtEl>
                                        <p:attrNameLst>
                                          <p:attrName>ppt_x</p:attrName>
                                        </p:attrNameLst>
                                      </p:cBhvr>
                                      <p:tavLst>
                                        <p:tav tm="0">
                                          <p:val>
                                            <p:strVal val="1+#ppt_w/2"/>
                                          </p:val>
                                        </p:tav>
                                        <p:tav tm="100000">
                                          <p:val>
                                            <p:strVal val="#ppt_x"/>
                                          </p:val>
                                        </p:tav>
                                      </p:tavLst>
                                    </p:anim>
                                    <p:anim calcmode="lin" valueType="num">
                                      <p:cBhvr additive="base">
                                        <p:cTn id="25" dur="500" fill="hold"/>
                                        <p:tgtEl>
                                          <p:spTgt spid="60"/>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8" fill="hold" nodeType="after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additive="base">
                                        <p:cTn id="29" dur="500" fill="hold"/>
                                        <p:tgtEl>
                                          <p:spTgt spid="48"/>
                                        </p:tgtEl>
                                        <p:attrNameLst>
                                          <p:attrName>ppt_x</p:attrName>
                                        </p:attrNameLst>
                                      </p:cBhvr>
                                      <p:tavLst>
                                        <p:tav tm="0">
                                          <p:val>
                                            <p:strVal val="0-#ppt_w/2"/>
                                          </p:val>
                                        </p:tav>
                                        <p:tav tm="100000">
                                          <p:val>
                                            <p:strVal val="#ppt_x"/>
                                          </p:val>
                                        </p:tav>
                                      </p:tavLst>
                                    </p:anim>
                                    <p:anim calcmode="lin" valueType="num">
                                      <p:cBhvr additive="base">
                                        <p:cTn id="30" dur="500" fill="hold"/>
                                        <p:tgtEl>
                                          <p:spTgt spid="48"/>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anim calcmode="lin" valueType="num">
                                      <p:cBhvr additive="base">
                                        <p:cTn id="33" dur="500" fill="hold"/>
                                        <p:tgtEl>
                                          <p:spTgt spid="63"/>
                                        </p:tgtEl>
                                        <p:attrNameLst>
                                          <p:attrName>ppt_x</p:attrName>
                                        </p:attrNameLst>
                                      </p:cBhvr>
                                      <p:tavLst>
                                        <p:tav tm="0">
                                          <p:val>
                                            <p:strVal val="1+#ppt_w/2"/>
                                          </p:val>
                                        </p:tav>
                                        <p:tav tm="100000">
                                          <p:val>
                                            <p:strVal val="#ppt_x"/>
                                          </p:val>
                                        </p:tav>
                                      </p:tavLst>
                                    </p:anim>
                                    <p:anim calcmode="lin" valueType="num">
                                      <p:cBhvr additive="base">
                                        <p:cTn id="34" dur="500" fill="hold"/>
                                        <p:tgtEl>
                                          <p:spTgt spid="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00734" y="130175"/>
            <a:ext cx="3390266" cy="461665"/>
          </a:xfrm>
          <a:prstGeom prst="rect">
            <a:avLst/>
          </a:prstGeom>
          <a:noFill/>
        </p:spPr>
        <p:txBody>
          <a:bodyPr wrap="square" rtlCol="0" anchor="t">
            <a:spAutoFit/>
          </a:bodyPr>
          <a:lstStyle/>
          <a:p>
            <a:r>
              <a:rPr lang="zh-CN" altLang="en-US" sz="2400" b="1" dirty="0" smtClean="0">
                <a:solidFill>
                  <a:srgbClr val="FF0000"/>
                </a:solidFill>
                <a:latin typeface="微软雅黑" pitchFamily="34" charset="-122"/>
                <a:ea typeface="微软雅黑" pitchFamily="34" charset="-122"/>
                <a:sym typeface="+mn-ea"/>
              </a:rPr>
              <a:t>三、学校学生奖励</a:t>
            </a:r>
            <a:endParaRPr lang="zh-CN" altLang="en-US" sz="2400" dirty="0" smtClean="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710564" y="742950"/>
            <a:ext cx="7900035" cy="3785652"/>
          </a:xfrm>
          <a:prstGeom prst="rect">
            <a:avLst/>
          </a:prstGeom>
          <a:noFill/>
        </p:spPr>
        <p:txBody>
          <a:bodyPr wrap="square" rtlCol="0">
            <a:spAutoFit/>
          </a:bodyPr>
          <a:lstStyle/>
          <a:p>
            <a:pPr marL="285750" indent="-285750">
              <a:lnSpc>
                <a:spcPct val="150000"/>
              </a:lnSpc>
              <a:buFont typeface="Wingdings" pitchFamily="2" charset="2"/>
              <a:buChar char="n"/>
            </a:pPr>
            <a:r>
              <a:rPr lang="zh-CN" altLang="en-US" sz="2000" b="1" dirty="0" smtClean="0">
                <a:latin typeface="仿宋" panose="02010609060101010101" pitchFamily="49" charset="-122"/>
                <a:ea typeface="仿宋" panose="02010609060101010101" pitchFamily="49" charset="-122"/>
                <a:sym typeface="+mn-ea"/>
              </a:rPr>
              <a:t>广科院学生奖励分为：</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1</a:t>
            </a:r>
            <a:r>
              <a:rPr lang="zh-CN" altLang="en-US" sz="2000" b="1" dirty="0" smtClean="0">
                <a:latin typeface="仿宋" panose="02010609060101010101" pitchFamily="49" charset="-122"/>
                <a:ea typeface="仿宋" panose="02010609060101010101" pitchFamily="49" charset="-122"/>
                <a:sym typeface="+mn-ea"/>
              </a:rPr>
              <a:t>、广科年度人物</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2</a:t>
            </a:r>
            <a:r>
              <a:rPr lang="zh-CN" altLang="en-US" sz="2000" b="1" dirty="0" smtClean="0">
                <a:latin typeface="仿宋" panose="02010609060101010101" pitchFamily="49" charset="-122"/>
                <a:ea typeface="仿宋" panose="02010609060101010101" pitchFamily="49" charset="-122"/>
                <a:sym typeface="+mn-ea"/>
              </a:rPr>
              <a:t>、综合奖励：广科之星，分为一、二、三等奖</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3</a:t>
            </a:r>
            <a:r>
              <a:rPr lang="zh-CN" altLang="en-US" sz="2000" b="1" dirty="0" smtClean="0">
                <a:latin typeface="仿宋" panose="02010609060101010101" pitchFamily="49" charset="-122"/>
                <a:ea typeface="仿宋" panose="02010609060101010101" pitchFamily="49" charset="-122"/>
                <a:sym typeface="+mn-ea"/>
              </a:rPr>
              <a:t>、单项奖励：</a:t>
            </a:r>
            <a:r>
              <a:rPr lang="zh-CN" altLang="en-US" sz="2000" b="1" dirty="0">
                <a:latin typeface="仿宋" panose="02010609060101010101" pitchFamily="49" charset="-122"/>
                <a:ea typeface="仿宋" panose="02010609060101010101" pitchFamily="49" charset="-122"/>
                <a:sym typeface="+mn-ea"/>
              </a:rPr>
              <a:t>“学习之星”、</a:t>
            </a:r>
            <a:r>
              <a:rPr lang="zh-CN" altLang="en-US" sz="2000" b="1" dirty="0" smtClean="0">
                <a:latin typeface="仿宋" panose="02010609060101010101" pitchFamily="49" charset="-122"/>
                <a:ea typeface="仿宋" panose="02010609060101010101" pitchFamily="49" charset="-122"/>
                <a:sym typeface="+mn-ea"/>
              </a:rPr>
              <a:t>“进取之星”、“自强之星”、“奉献之星”、“风尚之星”、“敬业之星”、“双创之星”、“科研之星”、“文体之星”、“技能之星”、“优秀学生干部之星”、“综合素质优秀之星”。</a:t>
            </a:r>
            <a:endParaRPr lang="en-US" altLang="zh-CN" sz="2000" b="1" dirty="0" smtClean="0">
              <a:latin typeface="仿宋" panose="02010609060101010101" pitchFamily="49" charset="-122"/>
              <a:ea typeface="仿宋" panose="02010609060101010101" pitchFamily="49" charset="-122"/>
              <a:sym typeface="+mn-ea"/>
            </a:endParaRPr>
          </a:p>
          <a:p>
            <a:pPr marL="285750" indent="-285750">
              <a:lnSpc>
                <a:spcPct val="150000"/>
              </a:lnSpc>
              <a:buFont typeface="Wingdings" pitchFamily="2" charset="2"/>
              <a:buChar char="n"/>
            </a:pPr>
            <a:r>
              <a:rPr lang="en-US" altLang="zh-CN" sz="2000" b="1" dirty="0" smtClean="0">
                <a:latin typeface="仿宋" panose="02010609060101010101" pitchFamily="49" charset="-122"/>
                <a:ea typeface="仿宋" panose="02010609060101010101" pitchFamily="49" charset="-122"/>
                <a:sym typeface="+mn-ea"/>
              </a:rPr>
              <a:t>4</a:t>
            </a:r>
            <a:r>
              <a:rPr lang="zh-CN" altLang="en-US" sz="2000" b="1" dirty="0" smtClean="0">
                <a:latin typeface="仿宋" panose="02010609060101010101" pitchFamily="49" charset="-122"/>
                <a:ea typeface="仿宋" panose="02010609060101010101" pitchFamily="49" charset="-122"/>
                <a:sym typeface="+mn-ea"/>
              </a:rPr>
              <a:t>、特别贡献奖</a:t>
            </a:r>
            <a:endParaRPr lang="zh-CN" altLang="en-US" sz="2000" b="1" dirty="0">
              <a:latin typeface="仿宋" panose="02010609060101010101" pitchFamily="49" charset="-122"/>
              <a:ea typeface="仿宋" panose="02010609060101010101" pitchFamily="49" charset="-122"/>
              <a:sym typeface="+mn-ea"/>
            </a:endParaRPr>
          </a:p>
        </p:txBody>
      </p:sp>
    </p:spTree>
    <p:extLst>
      <p:ext uri="{BB962C8B-B14F-4D97-AF65-F5344CB8AC3E}">
        <p14:creationId xmlns:p14="http://schemas.microsoft.com/office/powerpoint/2010/main" val="1913714793"/>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 y="1518973"/>
            <a:ext cx="9144000" cy="1814777"/>
            <a:chOff x="1706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6" name="矩形 45"/>
            <p:cNvSpPr/>
            <p:nvPr/>
          </p:nvSpPr>
          <p:spPr>
            <a:xfrm>
              <a:off x="170694" y="261769"/>
              <a:ext cx="3936003"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zh-CN" altLang="en-US" sz="4000" dirty="0" smtClean="0">
                  <a:latin typeface="微软雅黑" panose="020B0503020204020204" pitchFamily="34" charset="-122"/>
                  <a:ea typeface="微软雅黑" panose="020B0503020204020204" pitchFamily="34" charset="-122"/>
                  <a:sym typeface="+mn-ea"/>
                </a:rPr>
                <a:t>                         </a:t>
              </a:r>
              <a:r>
                <a:rPr lang="zh-CN" altLang="en-US" sz="4400" b="1" dirty="0" smtClean="0">
                  <a:solidFill>
                    <a:schemeClr val="tx1">
                      <a:lumMod val="75000"/>
                      <a:lumOff val="25000"/>
                    </a:schemeClr>
                  </a:solidFill>
                  <a:sym typeface="+mn-ea"/>
                </a:rPr>
                <a:t>互动</a:t>
              </a:r>
              <a:r>
                <a:rPr lang="zh-CN" altLang="en-US" sz="4400" b="1" dirty="0">
                  <a:solidFill>
                    <a:schemeClr val="tx1">
                      <a:lumMod val="75000"/>
                      <a:lumOff val="25000"/>
                    </a:schemeClr>
                  </a:solidFill>
                  <a:sym typeface="+mn-ea"/>
                </a:rPr>
                <a:t>环节</a:t>
              </a:r>
              <a:endParaRPr lang="zh-CN" altLang="zh-CN" sz="4400" b="1" dirty="0">
                <a:solidFill>
                  <a:schemeClr val="tx1">
                    <a:lumMod val="75000"/>
                    <a:lumOff val="25000"/>
                  </a:schemeClr>
                </a:solidFill>
                <a:sym typeface="+mn-ea"/>
              </a:endParaRPr>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Arial" panose="020B0604020202020204"/>
                  <a:ea typeface="方正兰亭超细黑简体" panose="02000000000000000000" charset="-122"/>
                  <a:cs typeface="+mn-ea"/>
                  <a:sym typeface="Arial" panose="020B0604020202020204"/>
                </a:rPr>
                <a:t>03</a:t>
              </a:r>
              <a:endParaRPr lang="zh-CN" altLang="en-US" sz="8000" dirty="0">
                <a:solidFill>
                  <a:schemeClr val="bg1">
                    <a:lumMod val="95000"/>
                  </a:schemeClr>
                </a:solidFill>
                <a:latin typeface="Arial" panose="020B0604020202020204"/>
                <a:ea typeface="方正兰亭超细黑简体" panose="02000000000000000000" charset="-122"/>
                <a:cs typeface="+mn-ea"/>
                <a:sym typeface="Arial" panose="020B0604020202020204"/>
              </a:endParaRPr>
            </a:p>
          </p:txBody>
        </p:sp>
      </p:grpSp>
      <p:sp>
        <p:nvSpPr>
          <p:cNvPr id="2" name="文本框 1"/>
          <p:cNvSpPr txBox="1"/>
          <p:nvPr/>
        </p:nvSpPr>
        <p:spPr>
          <a:xfrm>
            <a:off x="3029585" y="2724150"/>
            <a:ext cx="3685624" cy="400110"/>
          </a:xfrm>
          <a:prstGeom prst="rect">
            <a:avLst/>
          </a:prstGeom>
          <a:noFill/>
        </p:spPr>
        <p:txBody>
          <a:bodyPr wrap="none" rtlCol="0" anchor="t">
            <a:spAutoFit/>
          </a:bodyPr>
          <a:lstStyle/>
          <a:p>
            <a:r>
              <a:rPr lang="en-US" altLang="zh-CN" sz="2000" b="1" dirty="0" smtClean="0">
                <a:solidFill>
                  <a:schemeClr val="tx1">
                    <a:lumMod val="75000"/>
                    <a:lumOff val="25000"/>
                  </a:schemeClr>
                </a:solidFill>
                <a:sym typeface="+mn-ea"/>
              </a:rPr>
              <a:t>     </a:t>
            </a:r>
            <a:r>
              <a:rPr lang="zh-CN" altLang="zh-CN" sz="2000" b="1" dirty="0" smtClean="0">
                <a:solidFill>
                  <a:schemeClr val="tx1">
                    <a:lumMod val="75000"/>
                    <a:lumOff val="25000"/>
                  </a:schemeClr>
                </a:solidFill>
                <a:sym typeface="+mn-ea"/>
              </a:rPr>
              <a:t>（</a:t>
            </a:r>
            <a:r>
              <a:rPr lang="zh-CN" altLang="en-US" sz="2000" b="1" dirty="0" smtClean="0">
                <a:solidFill>
                  <a:schemeClr val="accent1"/>
                </a:solidFill>
                <a:sym typeface="+mn-ea"/>
              </a:rPr>
              <a:t>国家资助政策问题</a:t>
            </a:r>
            <a:r>
              <a:rPr lang="zh-CN" altLang="en-US" sz="2000" b="1" dirty="0">
                <a:solidFill>
                  <a:schemeClr val="accent1"/>
                </a:solidFill>
                <a:sym typeface="+mn-ea"/>
              </a:rPr>
              <a:t>解答</a:t>
            </a:r>
            <a:r>
              <a:rPr lang="zh-CN" altLang="zh-CN" sz="2000" b="1" dirty="0" smtClean="0">
                <a:solidFill>
                  <a:schemeClr val="accent1"/>
                </a:solidFill>
                <a:sym typeface="+mn-ea"/>
              </a:rPr>
              <a:t>）</a:t>
            </a:r>
            <a:endParaRPr lang="zh-CN" altLang="zh-CN" sz="2000" b="1" dirty="0" smtClean="0">
              <a:solidFill>
                <a:schemeClr val="accent1"/>
              </a:solidFill>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1430697823"/>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209800" y="1809750"/>
            <a:ext cx="5247352" cy="1938992"/>
          </a:xfrm>
          <a:prstGeom prst="rect">
            <a:avLst/>
          </a:prstGeom>
          <a:noFill/>
        </p:spPr>
        <p:txBody>
          <a:bodyPr wrap="square" rtlCol="0" anchor="t">
            <a:spAutoFit/>
          </a:bodyPr>
          <a:lstStyle/>
          <a:p>
            <a:pPr algn="ctr"/>
            <a:r>
              <a:rPr lang="zh-CN" altLang="en-US" sz="6600" dirty="0" smtClean="0">
                <a:latin typeface="方正魏碑_GBK" pitchFamily="65" charset="-122"/>
                <a:ea typeface="方正魏碑_GBK" pitchFamily="65" charset="-122"/>
                <a:sym typeface="+mn-ea"/>
              </a:rPr>
              <a:t>谢谢大家！</a:t>
            </a:r>
            <a:endParaRPr lang="en-US" altLang="zh-CN" sz="6600" dirty="0" smtClean="0">
              <a:latin typeface="方正魏碑_GBK" pitchFamily="65" charset="-122"/>
              <a:ea typeface="方正魏碑_GBK" pitchFamily="65" charset="-122"/>
              <a:sym typeface="+mn-ea"/>
            </a:endParaRPr>
          </a:p>
          <a:p>
            <a:pPr algn="ctr"/>
            <a:endParaRPr lang="en-US" altLang="zh-CN" sz="5400" dirty="0" smtClean="0">
              <a:latin typeface="方正魏碑_GBK" pitchFamily="65" charset="-122"/>
              <a:ea typeface="方正魏碑_GBK" pitchFamily="65" charset="-122"/>
              <a:sym typeface="+mn-ea"/>
            </a:endParaRPr>
          </a:p>
        </p:txBody>
      </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152401" y="1665800"/>
            <a:ext cx="9144000" cy="1814777"/>
            <a:chOff x="105094" y="177982"/>
            <a:chExt cx="3936003"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6" name="矩形 45"/>
            <p:cNvSpPr/>
            <p:nvPr/>
          </p:nvSpPr>
          <p:spPr>
            <a:xfrm>
              <a:off x="105094" y="261769"/>
              <a:ext cx="3936003" cy="611981"/>
            </a:xfrm>
            <a:prstGeom prst="rect">
              <a:avLst/>
            </a:prstGeom>
          </p:spPr>
          <p:style>
            <a:lnRef idx="2">
              <a:schemeClr val="accent1"/>
            </a:lnRef>
            <a:fillRef idx="1">
              <a:schemeClr val="lt1"/>
            </a:fillRef>
            <a:effectRef idx="0">
              <a:schemeClr val="accent1"/>
            </a:effectRef>
            <a:fontRef idx="minor">
              <a:schemeClr val="dk1"/>
            </a:fontRef>
          </p:style>
          <p:txBody>
            <a:bodyPr lIns="68580" tIns="34290" rIns="68580" bIns="34290" rtlCol="0" anchor="ctr"/>
            <a:lstStyle/>
            <a:p>
              <a:r>
                <a:rPr lang="en-US" altLang="zh-CN" sz="4000" dirty="0" smtClean="0">
                  <a:latin typeface="微软雅黑" panose="020B0503020204020204" pitchFamily="34" charset="-122"/>
                  <a:ea typeface="微软雅黑" panose="020B0503020204020204" pitchFamily="34" charset="-122"/>
                  <a:sym typeface="+mn-ea"/>
                </a:rPr>
                <a:t>                      </a:t>
              </a:r>
              <a:r>
                <a:rPr lang="zh-CN" altLang="zh-CN" sz="4400" b="1" dirty="0">
                  <a:solidFill>
                    <a:schemeClr val="tx1">
                      <a:lumMod val="75000"/>
                      <a:lumOff val="25000"/>
                    </a:schemeClr>
                  </a:solidFill>
                  <a:latin typeface="黑体" panose="02010609060101010101" pitchFamily="49" charset="-122"/>
                  <a:ea typeface="黑体" panose="02010609060101010101" pitchFamily="49" charset="-122"/>
                  <a:sym typeface="+mn-ea"/>
                </a:rPr>
                <a:t>资助政策</a:t>
              </a:r>
              <a:r>
                <a:rPr lang="zh-CN" altLang="en-US" sz="4400" b="1" dirty="0">
                  <a:solidFill>
                    <a:schemeClr val="tx1">
                      <a:lumMod val="75000"/>
                      <a:lumOff val="25000"/>
                    </a:schemeClr>
                  </a:solidFill>
                  <a:latin typeface="黑体" panose="02010609060101010101" pitchFamily="49" charset="-122"/>
                  <a:ea typeface="黑体" panose="02010609060101010101" pitchFamily="49" charset="-122"/>
                  <a:sym typeface="+mn-ea"/>
                </a:rPr>
                <a:t>介绍</a:t>
              </a:r>
              <a:endParaRPr lang="zh-CN" altLang="zh-CN" b="1" dirty="0">
                <a:solidFill>
                  <a:schemeClr val="tx1">
                    <a:lumMod val="75000"/>
                    <a:lumOff val="25000"/>
                  </a:schemeClr>
                </a:solidFill>
                <a:latin typeface="黑体" panose="02010609060101010101" pitchFamily="49" charset="-122"/>
                <a:ea typeface="黑体" panose="02010609060101010101" pitchFamily="49" charset="-122"/>
                <a:sym typeface="+mn-ea"/>
              </a:endParaRPr>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Arial" panose="020B0604020202020204"/>
                <a:ea typeface="方正兰亭超细黑简体" panose="02000000000000000000" charset="-122"/>
                <a:cs typeface="+mn-ea"/>
                <a:sym typeface="Arial" panose="020B0604020202020204"/>
              </a:endParaRPr>
            </a:p>
          </p:txBody>
        </p:sp>
        <p:sp>
          <p:nvSpPr>
            <p:cNvPr id="48" name="文本框 6"/>
            <p:cNvSpPr txBox="1"/>
            <p:nvPr/>
          </p:nvSpPr>
          <p:spPr>
            <a:xfrm>
              <a:off x="650907" y="284178"/>
              <a:ext cx="569115" cy="559241"/>
            </a:xfrm>
            <a:prstGeom prst="rect">
              <a:avLst/>
            </a:prstGeom>
            <a:noFill/>
          </p:spPr>
          <p:txBody>
            <a:bodyPr wrap="square" lIns="68580" tIns="34290" rIns="68580" bIns="34290" rtlCol="0">
              <a:spAutoFit/>
            </a:bodyPr>
            <a:lstStyle/>
            <a:p>
              <a:r>
                <a:rPr lang="en-US" altLang="zh-CN" sz="8000" dirty="0" smtClean="0">
                  <a:solidFill>
                    <a:schemeClr val="bg1">
                      <a:lumMod val="95000"/>
                    </a:schemeClr>
                  </a:solidFill>
                  <a:latin typeface="Arial" panose="020B0604020202020204"/>
                  <a:ea typeface="方正兰亭超细黑简体" panose="02000000000000000000" charset="-122"/>
                  <a:cs typeface="+mn-ea"/>
                  <a:sym typeface="Arial" panose="020B0604020202020204"/>
                </a:rPr>
                <a:t>01</a:t>
              </a:r>
              <a:endParaRPr lang="zh-CN" altLang="en-US" sz="8000" dirty="0">
                <a:solidFill>
                  <a:schemeClr val="bg1">
                    <a:lumMod val="95000"/>
                  </a:schemeClr>
                </a:solidFill>
                <a:latin typeface="Arial" panose="020B0604020202020204"/>
                <a:ea typeface="方正兰亭超细黑简体" panose="02000000000000000000" charset="-122"/>
                <a:cs typeface="+mn-ea"/>
                <a:sym typeface="Arial" panose="020B0604020202020204"/>
              </a:endParaRPr>
            </a:p>
          </p:txBody>
        </p:sp>
      </p:grpSp>
    </p:spTree>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800" fill="hold"/>
                                        <p:tgtEl>
                                          <p:spTgt spid="42"/>
                                        </p:tgtEl>
                                        <p:attrNameLst>
                                          <p:attrName>ppt_x</p:attrName>
                                        </p:attrNameLst>
                                      </p:cBhvr>
                                      <p:tavLst>
                                        <p:tav tm="0">
                                          <p:val>
                                            <p:strVal val="0-#ppt_w/2"/>
                                          </p:val>
                                        </p:tav>
                                        <p:tav tm="100000">
                                          <p:val>
                                            <p:strVal val="#ppt_x"/>
                                          </p:val>
                                        </p:tav>
                                      </p:tavLst>
                                    </p:anim>
                                    <p:anim calcmode="lin" valueType="num">
                                      <p:cBhvr additive="base">
                                        <p:cTn id="8" dur="800" fill="hold"/>
                                        <p:tgtEl>
                                          <p:spTgt spid="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3399" y="709315"/>
            <a:ext cx="8048625" cy="4093428"/>
          </a:xfrm>
          <a:prstGeom prst="rect">
            <a:avLst/>
          </a:prstGeom>
        </p:spPr>
        <p:txBody>
          <a:bodyPr wrap="square">
            <a:spAutoFit/>
          </a:bodyPr>
          <a:lstStyle/>
          <a:p>
            <a:r>
              <a:rPr lang="en-US" altLang="zh-CN" sz="2000" b="1" dirty="0" smtClean="0">
                <a:latin typeface="仿宋" panose="02010609060101010101" pitchFamily="49" charset="-122"/>
                <a:ea typeface="仿宋" panose="02010609060101010101" pitchFamily="49" charset="-122"/>
              </a:rPr>
              <a:t>1</a:t>
            </a:r>
            <a:r>
              <a:rPr lang="zh-CN" altLang="en-US" sz="2000" b="1" dirty="0" smtClean="0">
                <a:latin typeface="仿宋" panose="02010609060101010101" pitchFamily="49" charset="-122"/>
                <a:ea typeface="仿宋" panose="02010609060101010101" pitchFamily="49" charset="-122"/>
              </a:rPr>
              <a:t>、高校</a:t>
            </a:r>
            <a:r>
              <a:rPr lang="zh-CN" altLang="en-US" sz="2000" b="1" dirty="0">
                <a:latin typeface="仿宋" panose="02010609060101010101" pitchFamily="49" charset="-122"/>
                <a:ea typeface="仿宋" panose="02010609060101010101" pitchFamily="49" charset="-122"/>
              </a:rPr>
              <a:t>学生资助政策包括那些项目</a:t>
            </a:r>
            <a:r>
              <a:rPr lang="zh-CN" altLang="en-US" sz="2000" b="1"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①国家</a:t>
            </a:r>
            <a:r>
              <a:rPr lang="zh-CN" altLang="en-US" sz="2400" b="1" dirty="0">
                <a:solidFill>
                  <a:srgbClr val="FF0000"/>
                </a:solidFill>
                <a:latin typeface="仿宋" panose="02010609060101010101" pitchFamily="49" charset="-122"/>
                <a:ea typeface="仿宋" panose="02010609060101010101" pitchFamily="49" charset="-122"/>
              </a:rPr>
              <a:t>奖</a:t>
            </a:r>
            <a:r>
              <a:rPr lang="zh-CN" altLang="en-US" sz="2400" b="1" dirty="0" smtClean="0">
                <a:solidFill>
                  <a:srgbClr val="FF0000"/>
                </a:solidFill>
                <a:latin typeface="仿宋" panose="02010609060101010101" pitchFamily="49" charset="-122"/>
                <a:ea typeface="仿宋" panose="02010609060101010101" pitchFamily="49" charset="-122"/>
              </a:rPr>
              <a:t>助学金；</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a:t>
            </a:r>
            <a:r>
              <a:rPr lang="zh-CN" altLang="en-US" sz="2400" b="1" dirty="0">
                <a:solidFill>
                  <a:srgbClr val="FF0000"/>
                </a:solidFill>
                <a:latin typeface="仿宋" panose="02010609060101010101" pitchFamily="49" charset="-122"/>
                <a:ea typeface="仿宋" panose="02010609060101010101" pitchFamily="49" charset="-122"/>
              </a:rPr>
              <a:t>②</a:t>
            </a:r>
            <a:r>
              <a:rPr lang="zh-CN" altLang="en-US" sz="2400" b="1" dirty="0" smtClean="0">
                <a:solidFill>
                  <a:srgbClr val="FF0000"/>
                </a:solidFill>
                <a:latin typeface="仿宋" panose="02010609060101010101" pitchFamily="49" charset="-122"/>
                <a:ea typeface="仿宋" panose="02010609060101010101" pitchFamily="49" charset="-122"/>
              </a:rPr>
              <a:t>国家</a:t>
            </a:r>
            <a:r>
              <a:rPr lang="zh-CN" altLang="en-US" sz="2400" b="1" dirty="0">
                <a:solidFill>
                  <a:srgbClr val="FF0000"/>
                </a:solidFill>
                <a:latin typeface="仿宋" panose="02010609060101010101" pitchFamily="49" charset="-122"/>
                <a:ea typeface="仿宋" panose="02010609060101010101" pitchFamily="49" charset="-122"/>
              </a:rPr>
              <a:t>助学</a:t>
            </a:r>
            <a:r>
              <a:rPr lang="zh-CN" altLang="en-US" sz="2400" b="1" dirty="0" smtClean="0">
                <a:solidFill>
                  <a:srgbClr val="FF0000"/>
                </a:solidFill>
                <a:latin typeface="仿宋" panose="02010609060101010101" pitchFamily="49" charset="-122"/>
                <a:ea typeface="仿宋" panose="02010609060101010101" pitchFamily="49" charset="-122"/>
              </a:rPr>
              <a:t>贷款；</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③应征入伍</a:t>
            </a:r>
            <a:r>
              <a:rPr lang="zh-CN" altLang="en-US" sz="2400" b="1" dirty="0">
                <a:solidFill>
                  <a:srgbClr val="FF0000"/>
                </a:solidFill>
                <a:latin typeface="仿宋" panose="02010609060101010101" pitchFamily="49" charset="-122"/>
                <a:ea typeface="仿宋" panose="02010609060101010101" pitchFamily="49" charset="-122"/>
              </a:rPr>
              <a:t>大学生</a:t>
            </a:r>
            <a:r>
              <a:rPr lang="zh-CN" altLang="en-US" sz="2400" b="1" dirty="0" smtClean="0">
                <a:solidFill>
                  <a:srgbClr val="FF0000"/>
                </a:solidFill>
                <a:latin typeface="仿宋" panose="02010609060101010101" pitchFamily="49" charset="-122"/>
                <a:ea typeface="仿宋" panose="02010609060101010101" pitchFamily="49" charset="-122"/>
              </a:rPr>
              <a:t>学费</a:t>
            </a:r>
            <a:r>
              <a:rPr lang="zh-CN" altLang="en-US" sz="2400" b="1" dirty="0">
                <a:solidFill>
                  <a:srgbClr val="FF0000"/>
                </a:solidFill>
                <a:latin typeface="仿宋" panose="02010609060101010101" pitchFamily="49" charset="-122"/>
                <a:ea typeface="仿宋" panose="02010609060101010101" pitchFamily="49" charset="-122"/>
              </a:rPr>
              <a:t>补偿、国家助学贷款</a:t>
            </a:r>
            <a:r>
              <a:rPr lang="zh-CN" altLang="en-US" sz="2400" b="1" dirty="0" smtClean="0">
                <a:solidFill>
                  <a:srgbClr val="FF0000"/>
                </a:solidFill>
                <a:latin typeface="仿宋" panose="02010609060101010101" pitchFamily="49" charset="-122"/>
                <a:ea typeface="仿宋" panose="02010609060101010101" pitchFamily="49" charset="-122"/>
              </a:rPr>
              <a:t>代偿；</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④退役</a:t>
            </a:r>
            <a:r>
              <a:rPr lang="zh-CN" altLang="en-US" sz="2400" b="1" dirty="0">
                <a:solidFill>
                  <a:srgbClr val="FF0000"/>
                </a:solidFill>
                <a:latin typeface="仿宋" panose="02010609060101010101" pitchFamily="49" charset="-122"/>
                <a:ea typeface="仿宋" panose="02010609060101010101" pitchFamily="49" charset="-122"/>
              </a:rPr>
              <a:t>士兵教育资助、学费</a:t>
            </a:r>
            <a:r>
              <a:rPr lang="zh-CN" altLang="en-US" sz="2400" b="1" dirty="0" smtClean="0">
                <a:solidFill>
                  <a:srgbClr val="FF0000"/>
                </a:solidFill>
                <a:latin typeface="仿宋" panose="02010609060101010101" pitchFamily="49" charset="-122"/>
                <a:ea typeface="仿宋" panose="02010609060101010101" pitchFamily="49" charset="-122"/>
              </a:rPr>
              <a:t>补偿；</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a:t>
            </a:r>
            <a:r>
              <a:rPr lang="zh-CN" altLang="en-US" sz="2400" b="1" dirty="0">
                <a:solidFill>
                  <a:srgbClr val="FF0000"/>
                </a:solidFill>
                <a:latin typeface="仿宋" panose="02010609060101010101" pitchFamily="49" charset="-122"/>
                <a:ea typeface="仿宋" panose="02010609060101010101" pitchFamily="49" charset="-122"/>
              </a:rPr>
              <a:t>⑤</a:t>
            </a:r>
            <a:r>
              <a:rPr lang="zh-CN" altLang="en-US" sz="2400" b="1" dirty="0" smtClean="0">
                <a:solidFill>
                  <a:srgbClr val="FF0000"/>
                </a:solidFill>
                <a:latin typeface="仿宋" panose="02010609060101010101" pitchFamily="49" charset="-122"/>
                <a:ea typeface="仿宋" panose="02010609060101010101" pitchFamily="49" charset="-122"/>
              </a:rPr>
              <a:t>勤工助学</a:t>
            </a:r>
            <a:r>
              <a:rPr lang="zh-CN" altLang="en-US" sz="2400" b="1" dirty="0">
                <a:solidFill>
                  <a:srgbClr val="FF0000"/>
                </a:solidFill>
                <a:latin typeface="仿宋" panose="02010609060101010101" pitchFamily="49" charset="-122"/>
                <a:ea typeface="仿宋" panose="02010609060101010101" pitchFamily="49" charset="-122"/>
              </a:rPr>
              <a:t>等项目</a:t>
            </a:r>
            <a:r>
              <a:rPr lang="zh-CN" altLang="en-US" sz="2400" b="1" dirty="0" smtClean="0">
                <a:solidFill>
                  <a:srgbClr val="FF0000"/>
                </a:solidFill>
                <a:latin typeface="仿宋" panose="02010609060101010101" pitchFamily="49" charset="-122"/>
                <a:ea typeface="仿宋" panose="02010609060101010101" pitchFamily="49" charset="-122"/>
              </a:rPr>
              <a:t>；</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⑥广东省</a:t>
            </a:r>
            <a:r>
              <a:rPr lang="zh-CN" altLang="en-US" sz="2400" b="1" dirty="0">
                <a:solidFill>
                  <a:srgbClr val="FF0000"/>
                </a:solidFill>
                <a:latin typeface="仿宋" panose="02010609060101010101" pitchFamily="49" charset="-122"/>
                <a:ea typeface="仿宋" panose="02010609060101010101" pitchFamily="49" charset="-122"/>
              </a:rPr>
              <a:t>家庭经济困难大学新生</a:t>
            </a:r>
            <a:r>
              <a:rPr lang="zh-CN" altLang="en-US" sz="2400" b="1" dirty="0" smtClean="0">
                <a:solidFill>
                  <a:srgbClr val="FF0000"/>
                </a:solidFill>
                <a:latin typeface="仿宋" panose="02010609060101010101" pitchFamily="49" charset="-122"/>
                <a:ea typeface="仿宋" panose="02010609060101010101" pitchFamily="49" charset="-122"/>
              </a:rPr>
              <a:t>资助；</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⑦广东省</a:t>
            </a:r>
            <a:r>
              <a:rPr lang="zh-CN" altLang="en-US" sz="2400" b="1" dirty="0">
                <a:solidFill>
                  <a:srgbClr val="FF0000"/>
                </a:solidFill>
                <a:latin typeface="仿宋" panose="02010609060101010101" pitchFamily="49" charset="-122"/>
                <a:ea typeface="仿宋" panose="02010609060101010101" pitchFamily="49" charset="-122"/>
              </a:rPr>
              <a:t>少数民族聚居区少数民族大学生</a:t>
            </a:r>
            <a:r>
              <a:rPr lang="zh-CN" altLang="en-US" sz="2400" b="1" dirty="0" smtClean="0">
                <a:solidFill>
                  <a:srgbClr val="FF0000"/>
                </a:solidFill>
                <a:latin typeface="仿宋" panose="02010609060101010101" pitchFamily="49" charset="-122"/>
                <a:ea typeface="仿宋" panose="02010609060101010101" pitchFamily="49" charset="-122"/>
              </a:rPr>
              <a:t>资助；</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⑧广东省</a:t>
            </a:r>
            <a:r>
              <a:rPr lang="zh-CN" altLang="en-US" sz="2400" b="1" dirty="0">
                <a:solidFill>
                  <a:srgbClr val="FF0000"/>
                </a:solidFill>
                <a:latin typeface="仿宋" panose="02010609060101010101" pitchFamily="49" charset="-122"/>
                <a:ea typeface="仿宋" panose="02010609060101010101" pitchFamily="49" charset="-122"/>
              </a:rPr>
              <a:t>户籍建档立卡学生免学费和生活费</a:t>
            </a:r>
            <a:r>
              <a:rPr lang="zh-CN" altLang="en-US" sz="2400" b="1" dirty="0" smtClean="0">
                <a:solidFill>
                  <a:srgbClr val="FF0000"/>
                </a:solidFill>
                <a:latin typeface="仿宋" panose="02010609060101010101" pitchFamily="49" charset="-122"/>
                <a:ea typeface="仿宋" panose="02010609060101010101" pitchFamily="49" charset="-122"/>
              </a:rPr>
              <a:t>补助；</a:t>
            </a:r>
            <a:endParaRPr lang="en-US" altLang="zh-CN" sz="2400" b="1" dirty="0" smtClean="0">
              <a:solidFill>
                <a:srgbClr val="FF0000"/>
              </a:solidFill>
              <a:latin typeface="仿宋" panose="02010609060101010101" pitchFamily="49" charset="-122"/>
              <a:ea typeface="仿宋" panose="02010609060101010101" pitchFamily="49" charset="-122"/>
            </a:endParaRPr>
          </a:p>
          <a:p>
            <a:r>
              <a:rPr lang="zh-CN" altLang="en-US" sz="2400" b="1" dirty="0" smtClean="0">
                <a:solidFill>
                  <a:srgbClr val="FF0000"/>
                </a:solidFill>
                <a:latin typeface="仿宋" panose="02010609060101010101" pitchFamily="49" charset="-122"/>
                <a:ea typeface="仿宋" panose="02010609060101010101" pitchFamily="49" charset="-122"/>
              </a:rPr>
              <a:t> ⑨南粤</a:t>
            </a:r>
            <a:r>
              <a:rPr lang="zh-CN" altLang="en-US" sz="2400" b="1" dirty="0">
                <a:solidFill>
                  <a:srgbClr val="FF0000"/>
                </a:solidFill>
                <a:latin typeface="仿宋" panose="02010609060101010101" pitchFamily="49" charset="-122"/>
                <a:ea typeface="仿宋" panose="02010609060101010101" pitchFamily="49" charset="-122"/>
              </a:rPr>
              <a:t>扶残助学工程等资助项目</a:t>
            </a:r>
            <a:r>
              <a:rPr lang="zh-CN" altLang="en-US" sz="2400" b="1" dirty="0" smtClean="0">
                <a:solidFill>
                  <a:srgbClr val="FF0000"/>
                </a:solidFill>
                <a:latin typeface="仿宋" panose="02010609060101010101" pitchFamily="49" charset="-122"/>
                <a:ea typeface="仿宋" panose="02010609060101010101" pitchFamily="49" charset="-122"/>
              </a:rPr>
              <a:t>。</a:t>
            </a:r>
            <a:endParaRPr lang="en-US" altLang="zh-CN" sz="2400" dirty="0" smtClean="0">
              <a:latin typeface="仿宋" panose="02010609060101010101" pitchFamily="49" charset="-122"/>
              <a:ea typeface="仿宋" panose="02010609060101010101" pitchFamily="49" charset="-122"/>
            </a:endParaRPr>
          </a:p>
          <a:p>
            <a:endParaRPr lang="zh-CN" altLang="en-US" sz="2400" dirty="0">
              <a:effectLst/>
              <a:latin typeface="华文行楷" panose="02010800040101010101" pitchFamily="2" charset="-122"/>
              <a:ea typeface="华文行楷" panose="02010800040101010101" pitchFamily="2" charset="-122"/>
            </a:endParaRPr>
          </a:p>
        </p:txBody>
      </p:sp>
      <p:sp>
        <p:nvSpPr>
          <p:cNvPr id="5" name="矩形 4"/>
          <p:cNvSpPr/>
          <p:nvPr/>
        </p:nvSpPr>
        <p:spPr>
          <a:xfrm>
            <a:off x="838200" y="209550"/>
            <a:ext cx="5181600" cy="461665"/>
          </a:xfrm>
          <a:prstGeom prst="rect">
            <a:avLst/>
          </a:prstGeom>
        </p:spPr>
        <p:txBody>
          <a:bodyPr wrap="squar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一、高校</a:t>
            </a:r>
            <a:r>
              <a:rPr lang="zh-CN" altLang="en-US" sz="2400" b="1" dirty="0">
                <a:solidFill>
                  <a:srgbClr val="FF0000"/>
                </a:solidFill>
                <a:latin typeface="黑体" panose="02010609060101010101" pitchFamily="49" charset="-122"/>
                <a:ea typeface="黑体" panose="02010609060101010101" pitchFamily="49" charset="-122"/>
              </a:rPr>
              <a:t>学生资助政策项目</a:t>
            </a:r>
          </a:p>
        </p:txBody>
      </p:sp>
    </p:spTree>
    <p:extLst>
      <p:ext uri="{BB962C8B-B14F-4D97-AF65-F5344CB8AC3E}">
        <p14:creationId xmlns:p14="http://schemas.microsoft.com/office/powerpoint/2010/main" val="3279963711"/>
      </p:ext>
    </p:extLst>
  </p:cSld>
  <p:clrMapOvr>
    <a:masterClrMapping/>
  </p:clrMapOvr>
  <p:transition advTm="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76275" y="666750"/>
            <a:ext cx="8001000" cy="2554545"/>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2</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高校</a:t>
            </a:r>
            <a:r>
              <a:rPr lang="zh-CN" altLang="en-US" sz="2000" b="1" dirty="0">
                <a:latin typeface="仿宋" panose="02010609060101010101" pitchFamily="49" charset="-122"/>
                <a:ea typeface="仿宋" panose="02010609060101010101" pitchFamily="49" charset="-122"/>
              </a:rPr>
              <a:t>学生就读期间每年能申请多少资助资金？</a:t>
            </a:r>
            <a:endParaRPr lang="zh-CN" altLang="en-US" sz="2000" dirty="0">
              <a:latin typeface="仿宋" panose="02010609060101010101" pitchFamily="49" charset="-122"/>
              <a:ea typeface="仿宋" panose="02010609060101010101" pitchFamily="49" charset="-122"/>
            </a:endParaRPr>
          </a:p>
          <a:p>
            <a:r>
              <a:rPr lang="zh-CN" altLang="en-US" sz="2000" dirty="0">
                <a:latin typeface="仿宋" panose="02010609060101010101" pitchFamily="49" charset="-122"/>
                <a:ea typeface="仿宋" panose="02010609060101010101" pitchFamily="49" charset="-122"/>
              </a:rPr>
              <a:t/>
            </a:r>
            <a:br>
              <a:rPr lang="zh-CN" altLang="en-US" sz="2000" dirty="0">
                <a:latin typeface="仿宋" panose="02010609060101010101" pitchFamily="49" charset="-122"/>
                <a:ea typeface="仿宋" panose="02010609060101010101" pitchFamily="49" charset="-122"/>
              </a:rPr>
            </a:br>
            <a:r>
              <a:rPr lang="zh-CN" altLang="en-US" sz="2000" dirty="0" smtClean="0">
                <a:latin typeface="仿宋" panose="02010609060101010101" pitchFamily="49" charset="-122"/>
                <a:ea typeface="仿宋" panose="02010609060101010101" pitchFamily="49" charset="-122"/>
              </a:rPr>
              <a:t>    </a:t>
            </a:r>
            <a:r>
              <a:rPr lang="zh-CN" altLang="en-US" sz="2400" b="1" dirty="0" smtClean="0">
                <a:latin typeface="仿宋" panose="02010609060101010101" pitchFamily="49" charset="-122"/>
                <a:ea typeface="仿宋" panose="02010609060101010101" pitchFamily="49" charset="-122"/>
              </a:rPr>
              <a:t>可</a:t>
            </a:r>
            <a:r>
              <a:rPr lang="zh-CN" altLang="en-US" sz="2400" b="1" dirty="0">
                <a:latin typeface="仿宋" panose="02010609060101010101" pitchFamily="49" charset="-122"/>
                <a:ea typeface="仿宋" panose="02010609060101010101" pitchFamily="49" charset="-122"/>
              </a:rPr>
              <a:t>获得</a:t>
            </a:r>
            <a:r>
              <a:rPr lang="en-US" altLang="zh-CN" sz="2400" b="1" dirty="0">
                <a:latin typeface="仿宋" panose="02010609060101010101" pitchFamily="49" charset="-122"/>
                <a:ea typeface="仿宋" panose="02010609060101010101" pitchFamily="49" charset="-122"/>
              </a:rPr>
              <a:t>2000-4000</a:t>
            </a:r>
            <a:r>
              <a:rPr lang="zh-CN" altLang="en-US" sz="2400" b="1" dirty="0">
                <a:latin typeface="仿宋" panose="02010609060101010101" pitchFamily="49" charset="-122"/>
                <a:ea typeface="仿宋" panose="02010609060101010101" pitchFamily="49" charset="-122"/>
              </a:rPr>
              <a:t>元</a:t>
            </a:r>
            <a:r>
              <a:rPr lang="en-US" altLang="zh-CN" sz="2400" b="1" dirty="0">
                <a:latin typeface="仿宋" panose="02010609060101010101" pitchFamily="49" charset="-122"/>
                <a:ea typeface="仿宋" panose="02010609060101010101" pitchFamily="49" charset="-122"/>
              </a:rPr>
              <a:t>/</a:t>
            </a:r>
            <a:r>
              <a:rPr lang="zh-CN" altLang="en-US" sz="2400" b="1" dirty="0">
                <a:latin typeface="仿宋" panose="02010609060101010101" pitchFamily="49" charset="-122"/>
                <a:ea typeface="仿宋" panose="02010609060101010101" pitchFamily="49" charset="-122"/>
              </a:rPr>
              <a:t>学年助学金，同时，学生如需要，每年还可免息贷款</a:t>
            </a:r>
            <a:r>
              <a:rPr lang="en-US" altLang="zh-CN" sz="2400" b="1" dirty="0">
                <a:latin typeface="仿宋" panose="02010609060101010101" pitchFamily="49" charset="-122"/>
                <a:ea typeface="仿宋" panose="02010609060101010101" pitchFamily="49" charset="-122"/>
              </a:rPr>
              <a:t>8000</a:t>
            </a:r>
            <a:r>
              <a:rPr lang="zh-CN" altLang="en-US" sz="2400" b="1" dirty="0">
                <a:latin typeface="仿宋" panose="02010609060101010101" pitchFamily="49" charset="-122"/>
                <a:ea typeface="仿宋" panose="02010609060101010101" pitchFamily="49" charset="-122"/>
              </a:rPr>
              <a:t>元。对于广东省户籍建档立卡学生，就读公办院校的免学费，就读民办院校的，享有</a:t>
            </a:r>
            <a:r>
              <a:rPr lang="en-US" altLang="zh-CN" sz="2400" b="1" dirty="0">
                <a:latin typeface="仿宋" panose="02010609060101010101" pitchFamily="49" charset="-122"/>
                <a:ea typeface="仿宋" panose="02010609060101010101" pitchFamily="49" charset="-122"/>
              </a:rPr>
              <a:t>5000</a:t>
            </a:r>
            <a:r>
              <a:rPr lang="zh-CN" altLang="en-US" sz="2400" b="1" dirty="0">
                <a:latin typeface="仿宋" panose="02010609060101010101" pitchFamily="49" charset="-122"/>
                <a:ea typeface="仿宋" panose="02010609060101010101" pitchFamily="49" charset="-122"/>
              </a:rPr>
              <a:t>元</a:t>
            </a:r>
            <a:r>
              <a:rPr lang="en-US" altLang="zh-CN" sz="2400" b="1" dirty="0">
                <a:latin typeface="仿宋" panose="02010609060101010101" pitchFamily="49" charset="-122"/>
                <a:ea typeface="仿宋" panose="02010609060101010101" pitchFamily="49" charset="-122"/>
              </a:rPr>
              <a:t>/</a:t>
            </a:r>
            <a:r>
              <a:rPr lang="zh-CN" altLang="en-US" sz="2400" b="1" dirty="0">
                <a:latin typeface="仿宋" panose="02010609060101010101" pitchFamily="49" charset="-122"/>
                <a:ea typeface="仿宋" panose="02010609060101010101" pitchFamily="49" charset="-122"/>
              </a:rPr>
              <a:t>学年补助，而且，无论就读公办院校还是民办院校，都可获得</a:t>
            </a:r>
            <a:r>
              <a:rPr lang="en-US" altLang="zh-CN" sz="2400" b="1" dirty="0">
                <a:latin typeface="仿宋" panose="02010609060101010101" pitchFamily="49" charset="-122"/>
                <a:ea typeface="仿宋" panose="02010609060101010101" pitchFamily="49" charset="-122"/>
              </a:rPr>
              <a:t>7000</a:t>
            </a:r>
            <a:r>
              <a:rPr lang="zh-CN" altLang="en-US" sz="2400" b="1" dirty="0">
                <a:latin typeface="仿宋" panose="02010609060101010101" pitchFamily="49" charset="-122"/>
                <a:ea typeface="仿宋" panose="02010609060101010101" pitchFamily="49" charset="-122"/>
              </a:rPr>
              <a:t>元</a:t>
            </a:r>
            <a:r>
              <a:rPr lang="en-US" altLang="zh-CN" sz="2400" b="1" dirty="0">
                <a:latin typeface="仿宋" panose="02010609060101010101" pitchFamily="49" charset="-122"/>
                <a:ea typeface="仿宋" panose="02010609060101010101" pitchFamily="49" charset="-122"/>
              </a:rPr>
              <a:t>/</a:t>
            </a:r>
            <a:r>
              <a:rPr lang="zh-CN" altLang="en-US" sz="2400" b="1" dirty="0">
                <a:latin typeface="仿宋" panose="02010609060101010101" pitchFamily="49" charset="-122"/>
                <a:ea typeface="仿宋" panose="02010609060101010101" pitchFamily="49" charset="-122"/>
              </a:rPr>
              <a:t>学年的生活费补助</a:t>
            </a:r>
            <a:r>
              <a:rPr lang="zh-CN" altLang="en-US" sz="2400" dirty="0" smtClean="0">
                <a:latin typeface="仿宋" panose="02010609060101010101" pitchFamily="49" charset="-122"/>
                <a:ea typeface="仿宋" panose="02010609060101010101" pitchFamily="49" charset="-122"/>
              </a:rPr>
              <a:t>。</a:t>
            </a:r>
            <a:endParaRPr lang="zh-CN" altLang="en-US" sz="24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3292238009"/>
      </p:ext>
    </p:extLst>
  </p:cSld>
  <p:clrMapOvr>
    <a:masterClrMapping/>
  </p:clrMapOvr>
  <p:transition advTm="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2515" y="209550"/>
            <a:ext cx="4515980" cy="461665"/>
          </a:xfrm>
          <a:prstGeom prst="rect">
            <a:avLst/>
          </a:prstGeom>
        </p:spPr>
        <p:txBody>
          <a:bodyPr wrap="none">
            <a:spAutoFit/>
          </a:bodyPr>
          <a:lstStyle/>
          <a:p>
            <a:r>
              <a:rPr lang="zh-CN" altLang="en-US" sz="2400" b="1" dirty="0" smtClean="0">
                <a:solidFill>
                  <a:srgbClr val="FF0000"/>
                </a:solidFill>
                <a:latin typeface="黑体" panose="02010609060101010101" pitchFamily="49" charset="-122"/>
                <a:ea typeface="黑体" panose="02010609060101010101" pitchFamily="49" charset="-122"/>
              </a:rPr>
              <a:t>二、家庭经济</a:t>
            </a:r>
            <a:r>
              <a:rPr lang="zh-CN" altLang="en-US" sz="2400" b="1" dirty="0">
                <a:solidFill>
                  <a:srgbClr val="FF0000"/>
                </a:solidFill>
                <a:latin typeface="黑体" panose="02010609060101010101" pitchFamily="49" charset="-122"/>
                <a:ea typeface="黑体" panose="02010609060101010101" pitchFamily="49" charset="-122"/>
              </a:rPr>
              <a:t>困难学生资格认定</a:t>
            </a:r>
          </a:p>
        </p:txBody>
      </p:sp>
      <p:sp>
        <p:nvSpPr>
          <p:cNvPr id="3" name="矩形 2"/>
          <p:cNvSpPr/>
          <p:nvPr/>
        </p:nvSpPr>
        <p:spPr>
          <a:xfrm>
            <a:off x="832515" y="819150"/>
            <a:ext cx="7778085" cy="3170099"/>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1</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哪些</a:t>
            </a:r>
            <a:r>
              <a:rPr lang="zh-CN" altLang="en-US" sz="2000" b="1" dirty="0">
                <a:latin typeface="仿宋" panose="02010609060101010101" pitchFamily="49" charset="-122"/>
                <a:ea typeface="仿宋" panose="02010609060101010101" pitchFamily="49" charset="-122"/>
              </a:rPr>
              <a:t>学生属于家庭经济困难学生？</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a:t>
            </a:r>
            <a:r>
              <a:rPr lang="zh-CN" altLang="en-US" sz="2000" b="1" dirty="0" smtClean="0">
                <a:latin typeface="仿宋" panose="02010609060101010101" pitchFamily="49" charset="-122"/>
                <a:ea typeface="仿宋" panose="02010609060101010101" pitchFamily="49" charset="-122"/>
              </a:rPr>
              <a:t>家庭</a:t>
            </a:r>
            <a:r>
              <a:rPr lang="zh-CN" altLang="en-US" sz="2000" b="1" dirty="0">
                <a:latin typeface="仿宋" panose="02010609060101010101" pitchFamily="49" charset="-122"/>
                <a:ea typeface="仿宋" panose="02010609060101010101" pitchFamily="49" charset="-122"/>
              </a:rPr>
              <a:t>经济困难学生是指学生本人及其家庭所能筹集的资金，难以支付其在校期间学习和生活基本费用的学生。</a:t>
            </a:r>
            <a:r>
              <a:rPr lang="zh-CN" altLang="en-US" sz="2000" dirty="0">
                <a:latin typeface="仿宋" panose="02010609060101010101" pitchFamily="49" charset="-122"/>
                <a:ea typeface="仿宋" panose="02010609060101010101" pitchFamily="49" charset="-122"/>
              </a:rPr>
              <a:t>家庭经济困难学生认定主要由各级教育部门和各级各类学校，对提出资助申请的学生，根据扶贫、民政等部门出具的有关证明文件，按统一的工作流程和认定分析方法，核实学生的家庭经济状况，确定其是否为家庭经济困难学生，并对其家庭经济困难程度分别进行确定</a:t>
            </a:r>
            <a:r>
              <a:rPr lang="zh-CN" altLang="en-US" sz="2000"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081467355"/>
      </p:ext>
    </p:extLst>
  </p:cSld>
  <p:clrMapOvr>
    <a:masterClrMapping/>
  </p:clrMapOvr>
  <p:transition advTm="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7225" y="742950"/>
            <a:ext cx="7924800" cy="3170099"/>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2</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入学</a:t>
            </a:r>
            <a:r>
              <a:rPr lang="zh-CN" altLang="en-US" sz="2000" b="1" dirty="0">
                <a:latin typeface="仿宋" panose="02010609060101010101" pitchFamily="49" charset="-122"/>
                <a:ea typeface="仿宋" panose="02010609060101010101" pitchFamily="49" charset="-122"/>
              </a:rPr>
              <a:t>前，家庭经济困难学生申请资助需要准备什么材料？</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学生</a:t>
            </a:r>
            <a:r>
              <a:rPr lang="zh-CN" altLang="en-US" sz="2000" dirty="0">
                <a:latin typeface="仿宋" panose="02010609060101010101" pitchFamily="49" charset="-122"/>
                <a:ea typeface="仿宋" panose="02010609060101010101" pitchFamily="49" charset="-122"/>
              </a:rPr>
              <a:t>入学前，须向户籍所在地或父母核实本人家庭是否为</a:t>
            </a:r>
            <a:r>
              <a:rPr lang="zh-CN" altLang="en-US" sz="2000" b="1" dirty="0">
                <a:solidFill>
                  <a:srgbClr val="FF0000"/>
                </a:solidFill>
                <a:latin typeface="仿宋" panose="02010609060101010101" pitchFamily="49" charset="-122"/>
                <a:ea typeface="仿宋" panose="02010609060101010101" pitchFamily="49" charset="-122"/>
              </a:rPr>
              <a:t>建档立卡贫困户、城乡最低生活保障家庭、特困供养人员、孤儿、父母不能履行抚养义务的儿童、低收入（低保边缘、低保临界）、享受国家定期抚恤补助的优抚对象子女、因公牺牲警察子女、残疾人、特困职工家庭子女等，</a:t>
            </a:r>
            <a:r>
              <a:rPr lang="zh-CN" altLang="en-US" sz="2000" dirty="0">
                <a:latin typeface="仿宋" panose="02010609060101010101" pitchFamily="49" charset="-122"/>
                <a:ea typeface="仿宋" panose="02010609060101010101" pitchFamily="49" charset="-122"/>
              </a:rPr>
              <a:t>如属以上任何一种情形，学生都需备齐相关证件复印件，入学时交学校审核确认</a:t>
            </a:r>
            <a:r>
              <a:rPr lang="zh-CN" altLang="en-US" sz="2000" dirty="0" smtClean="0">
                <a:latin typeface="仿宋" panose="02010609060101010101" pitchFamily="49" charset="-122"/>
                <a:ea typeface="仿宋" panose="02010609060101010101" pitchFamily="49" charset="-122"/>
              </a:rPr>
              <a:t>。</a:t>
            </a:r>
            <a:endParaRPr lang="zh-CN" altLang="en-US" sz="2000" dirty="0">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751907483"/>
      </p:ext>
    </p:extLst>
  </p:cSld>
  <p:clrMapOvr>
    <a:masterClrMapping/>
  </p:clrMapOvr>
  <p:transition advTm="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8200" y="742950"/>
            <a:ext cx="7772400" cy="2708434"/>
          </a:xfrm>
          <a:prstGeom prst="rect">
            <a:avLst/>
          </a:prstGeom>
        </p:spPr>
        <p:txBody>
          <a:bodyPr wrap="square">
            <a:spAutoFit/>
          </a:bodyPr>
          <a:lstStyle/>
          <a:p>
            <a:r>
              <a:rPr lang="en-US" altLang="zh-CN" sz="2000" b="1" i="1" dirty="0" smtClean="0">
                <a:latin typeface="仿宋" panose="02010609060101010101" pitchFamily="49" charset="-122"/>
                <a:ea typeface="仿宋" panose="02010609060101010101" pitchFamily="49" charset="-122"/>
              </a:rPr>
              <a:t>3</a:t>
            </a:r>
            <a:r>
              <a:rPr lang="zh-CN" altLang="en-US" sz="2000" b="1" i="1" dirty="0" smtClean="0">
                <a:latin typeface="仿宋" panose="02010609060101010101" pitchFamily="49" charset="-122"/>
                <a:ea typeface="仿宋" panose="02010609060101010101" pitchFamily="49" charset="-122"/>
              </a:rPr>
              <a:t>、</a:t>
            </a:r>
            <a:r>
              <a:rPr lang="zh-CN" altLang="en-US" sz="2000" b="1" dirty="0" smtClean="0">
                <a:latin typeface="仿宋" panose="02010609060101010101" pitchFamily="49" charset="-122"/>
                <a:ea typeface="仿宋" panose="02010609060101010101" pitchFamily="49" charset="-122"/>
              </a:rPr>
              <a:t>家庭</a:t>
            </a:r>
            <a:r>
              <a:rPr lang="zh-CN" altLang="en-US" sz="2000" b="1" dirty="0">
                <a:latin typeface="仿宋" panose="02010609060101010101" pitchFamily="49" charset="-122"/>
                <a:ea typeface="仿宋" panose="02010609060101010101" pitchFamily="49" charset="-122"/>
              </a:rPr>
              <a:t>经济困难学生如何划分困难程度？</a:t>
            </a:r>
            <a:endParaRPr lang="zh-CN" altLang="en-US" sz="2000" dirty="0">
              <a:latin typeface="仿宋" panose="02010609060101010101" pitchFamily="49" charset="-122"/>
              <a:ea typeface="仿宋" panose="02010609060101010101" pitchFamily="49" charset="-122"/>
            </a:endParaRPr>
          </a:p>
          <a:p>
            <a:pPr>
              <a:lnSpc>
                <a:spcPct val="150000"/>
              </a:lnSpc>
            </a:pPr>
            <a:r>
              <a:rPr lang="zh-CN" altLang="en-US" sz="2000" dirty="0" smtClean="0">
                <a:latin typeface="仿宋" panose="02010609060101010101" pitchFamily="49" charset="-122"/>
                <a:ea typeface="仿宋" panose="02010609060101010101" pitchFamily="49" charset="-122"/>
              </a:rPr>
              <a:t>    根据</a:t>
            </a:r>
            <a:r>
              <a:rPr lang="zh-CN" altLang="en-US" sz="2000" dirty="0">
                <a:latin typeface="仿宋" panose="02010609060101010101" pitchFamily="49" charset="-122"/>
                <a:ea typeface="仿宋" panose="02010609060101010101" pitchFamily="49" charset="-122"/>
              </a:rPr>
              <a:t>家庭经济困难学生困难程度，设置</a:t>
            </a:r>
            <a:r>
              <a:rPr lang="zh-CN" altLang="en-US" sz="2000" b="1" dirty="0">
                <a:latin typeface="仿宋" panose="02010609060101010101" pitchFamily="49" charset="-122"/>
                <a:ea typeface="仿宋" panose="02010609060101010101" pitchFamily="49" charset="-122"/>
              </a:rPr>
              <a:t>特殊困难、比较困难、一般困难</a:t>
            </a:r>
            <a:r>
              <a:rPr lang="en-US" altLang="zh-CN" sz="2000" b="1" dirty="0">
                <a:latin typeface="仿宋" panose="02010609060101010101" pitchFamily="49" charset="-122"/>
                <a:ea typeface="仿宋" panose="02010609060101010101" pitchFamily="49" charset="-122"/>
              </a:rPr>
              <a:t>3</a:t>
            </a:r>
            <a:r>
              <a:rPr lang="zh-CN" altLang="en-US" sz="2000" b="1" dirty="0">
                <a:latin typeface="仿宋" panose="02010609060101010101" pitchFamily="49" charset="-122"/>
                <a:ea typeface="仿宋" panose="02010609060101010101" pitchFamily="49" charset="-122"/>
              </a:rPr>
              <a:t>级。</a:t>
            </a:r>
            <a:r>
              <a:rPr lang="zh-CN" altLang="en-US" sz="2000" dirty="0">
                <a:latin typeface="仿宋" panose="02010609060101010101" pitchFamily="49" charset="-122"/>
                <a:ea typeface="仿宋" panose="02010609060101010101" pitchFamily="49" charset="-122"/>
              </a:rPr>
              <a:t>对照划定的困难程度等级，通过“</a:t>
            </a:r>
            <a:r>
              <a:rPr lang="zh-CN" altLang="en-US" sz="2000" b="1" dirty="0">
                <a:latin typeface="仿宋" panose="02010609060101010101" pitchFamily="49" charset="-122"/>
                <a:ea typeface="仿宋" panose="02010609060101010101" pitchFamily="49" charset="-122"/>
              </a:rPr>
              <a:t>广东省家庭经济困难学生认定系统”，</a:t>
            </a:r>
            <a:r>
              <a:rPr lang="zh-CN" altLang="en-US" sz="2000" dirty="0">
                <a:latin typeface="仿宋" panose="02010609060101010101" pitchFamily="49" charset="-122"/>
                <a:ea typeface="仿宋" panose="02010609060101010101" pitchFamily="49" charset="-122"/>
              </a:rPr>
              <a:t>统一、规范的按照各项指标分值做科学计算，依据分值高低划分困难等级。具体划分标准可在广东省教育厅官网和各高校官网查询。</a:t>
            </a:r>
            <a:endParaRPr lang="zh-CN" altLang="en-US" sz="2000" dirty="0">
              <a:effectLst/>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2913344611"/>
      </p:ext>
    </p:extLst>
  </p:cSld>
  <p:clrMapOvr>
    <a:masterClrMapping/>
  </p:clrMapOvr>
  <p:transition advTm="0">
    <p:fade/>
  </p:transition>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timeline"/>
</p:tagLst>
</file>

<file path=ppt/theme/theme1.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Temp">
      <a:majorFont>
        <a:latin typeface="Arial"/>
        <a:ea typeface="方正兰亭超细黑简体"/>
        <a:cs typeface=""/>
      </a:majorFont>
      <a:minorFont>
        <a:latin typeface="Arial"/>
        <a:ea typeface="方正兰亭超细黑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2552</TotalTime>
  <Words>2187</Words>
  <Application>Microsoft Office PowerPoint</Application>
  <PresentationFormat>全屏显示(16:9)</PresentationFormat>
  <Paragraphs>145</Paragraphs>
  <Slides>32</Slides>
  <Notes>6</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程庭亭</cp:lastModifiedBy>
  <cp:revision>142</cp:revision>
  <dcterms:created xsi:type="dcterms:W3CDTF">2015-12-11T17:46:00Z</dcterms:created>
  <dcterms:modified xsi:type="dcterms:W3CDTF">2019-04-25T02:43:12Z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